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256" r:id="rId2"/>
    <p:sldId id="266" r:id="rId3"/>
    <p:sldId id="257" r:id="rId4"/>
    <p:sldId id="258" r:id="rId5"/>
    <p:sldId id="259" r:id="rId6"/>
    <p:sldId id="260" r:id="rId7"/>
    <p:sldId id="263" r:id="rId8"/>
    <p:sldId id="264" r:id="rId9"/>
    <p:sldId id="293" r:id="rId10"/>
    <p:sldId id="294" r:id="rId11"/>
    <p:sldId id="268" r:id="rId12"/>
    <p:sldId id="267" r:id="rId13"/>
    <p:sldId id="269" r:id="rId14"/>
    <p:sldId id="275" r:id="rId15"/>
    <p:sldId id="276" r:id="rId16"/>
    <p:sldId id="277" r:id="rId17"/>
    <p:sldId id="278" r:id="rId18"/>
    <p:sldId id="286" r:id="rId19"/>
    <p:sldId id="279" r:id="rId20"/>
    <p:sldId id="281" r:id="rId21"/>
    <p:sldId id="282" r:id="rId22"/>
    <p:sldId id="280" r:id="rId23"/>
    <p:sldId id="283" r:id="rId24"/>
    <p:sldId id="288" r:id="rId25"/>
    <p:sldId id="289" r:id="rId26"/>
    <p:sldId id="291" r:id="rId27"/>
    <p:sldId id="295" r:id="rId28"/>
    <p:sldId id="296" r:id="rId29"/>
    <p:sldId id="284" r:id="rId30"/>
    <p:sldId id="285" r:id="rId31"/>
    <p:sldId id="298" r:id="rId32"/>
    <p:sldId id="299" r:id="rId33"/>
    <p:sldId id="297" r:id="rId34"/>
    <p:sldId id="300" r:id="rId35"/>
    <p:sldId id="262" r:id="rId36"/>
    <p:sldId id="28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ACE6"/>
    <a:srgbClr val="AE352A"/>
    <a:srgbClr val="4D8823"/>
    <a:srgbClr val="7232A3"/>
    <a:srgbClr val="FDA8AE"/>
    <a:srgbClr val="C8BD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90" autoAdjust="0"/>
  </p:normalViewPr>
  <p:slideViewPr>
    <p:cSldViewPr snapToGrid="0" snapToObjects="1">
      <p:cViewPr varScale="1">
        <p:scale>
          <a:sx n="73" d="100"/>
          <a:sy n="73" d="100"/>
        </p:scale>
        <p:origin x="-34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4A454-974E-364C-8006-799D5FD85E7E}" type="datetimeFigureOut">
              <a:rPr lang="en-US" smtClean="0"/>
              <a:pPr/>
              <a:t>11/10/14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5BC7A3-CC16-184B-ABBB-C66D79D84A60}" type="slidenum">
              <a:rPr lang="en-US" smtClean="0"/>
              <a:pPr/>
              <a:t>‹#›</a:t>
            </a:fld>
            <a:endParaRPr lang="en-US"/>
          </a:p>
        </p:txBody>
      </p:sp>
    </p:spTree>
    <p:extLst>
      <p:ext uri="{BB962C8B-B14F-4D97-AF65-F5344CB8AC3E}">
        <p14:creationId xmlns:p14="http://schemas.microsoft.com/office/powerpoint/2010/main" val="31021063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395,071 students</a:t>
            </a:r>
            <a:r>
              <a:rPr lang="en-US" baseline="0" dirty="0" smtClean="0"/>
              <a:t> enrolled in this district</a:t>
            </a:r>
          </a:p>
          <a:p>
            <a:r>
              <a:rPr lang="en-US" baseline="0" dirty="0" smtClean="0"/>
              <a:t>26% of students who achieved a combined score of at least 21 on the ACT</a:t>
            </a:r>
          </a:p>
          <a:p>
            <a:r>
              <a:rPr lang="en-US" baseline="0" dirty="0" smtClean="0"/>
              <a:t>70% of students graduated within 4 years, adjusted for mobility</a:t>
            </a:r>
            <a:endParaRPr lang="en-US" dirty="0"/>
          </a:p>
        </p:txBody>
      </p:sp>
      <p:sp>
        <p:nvSpPr>
          <p:cNvPr id="4" name="Slide Number Placeholder 3"/>
          <p:cNvSpPr>
            <a:spLocks noGrp="1"/>
          </p:cNvSpPr>
          <p:nvPr>
            <p:ph type="sldNum" sz="quarter" idx="10"/>
          </p:nvPr>
        </p:nvSpPr>
        <p:spPr/>
        <p:txBody>
          <a:bodyPr/>
          <a:lstStyle/>
          <a:p>
            <a:fld id="{7E5BC7A3-CC16-184B-ABBB-C66D79D84A60}" type="slidenum">
              <a:rPr lang="en-US" smtClean="0"/>
              <a:pPr/>
              <a:t>3</a:t>
            </a:fld>
            <a:endParaRPr lang="en-US"/>
          </a:p>
        </p:txBody>
      </p:sp>
    </p:spTree>
    <p:extLst>
      <p:ext uri="{BB962C8B-B14F-4D97-AF65-F5344CB8AC3E}">
        <p14:creationId xmlns:p14="http://schemas.microsoft.com/office/powerpoint/2010/main" val="94094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Arial" panose="020B0604020202020204" pitchFamily="34" charset="0"/>
              <a:buChar char="•"/>
            </a:pPr>
            <a:r>
              <a:rPr lang="en-US" sz="2595" dirty="0" smtClean="0"/>
              <a:t>African American males display a lower level of success, according to freshman counselor</a:t>
            </a:r>
          </a:p>
          <a:p>
            <a:pPr marL="914400" lvl="1" indent="-457200">
              <a:buFont typeface="Arial" panose="020B0604020202020204" pitchFamily="34" charset="0"/>
              <a:buChar char="•"/>
            </a:pPr>
            <a:r>
              <a:rPr lang="en-US" sz="2595" dirty="0" smtClean="0"/>
              <a:t>Generational influence of success or failure</a:t>
            </a:r>
          </a:p>
          <a:p>
            <a:endParaRPr lang="en-US" dirty="0"/>
          </a:p>
        </p:txBody>
      </p:sp>
      <p:sp>
        <p:nvSpPr>
          <p:cNvPr id="4" name="Slide Number Placeholder 3"/>
          <p:cNvSpPr>
            <a:spLocks noGrp="1"/>
          </p:cNvSpPr>
          <p:nvPr>
            <p:ph type="sldNum" sz="quarter" idx="10"/>
          </p:nvPr>
        </p:nvSpPr>
        <p:spPr/>
        <p:txBody>
          <a:bodyPr/>
          <a:lstStyle/>
          <a:p>
            <a:fld id="{7E5BC7A3-CC16-184B-ABBB-C66D79D84A60}" type="slidenum">
              <a:rPr lang="en-US" smtClean="0"/>
              <a:pPr/>
              <a:t>17</a:t>
            </a:fld>
            <a:endParaRPr lang="en-US"/>
          </a:p>
        </p:txBody>
      </p:sp>
    </p:spTree>
    <p:extLst>
      <p:ext uri="{BB962C8B-B14F-4D97-AF65-F5344CB8AC3E}">
        <p14:creationId xmlns:p14="http://schemas.microsoft.com/office/powerpoint/2010/main" val="1695130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Counselor’s view of needs was the</a:t>
            </a:r>
            <a:r>
              <a:rPr lang="en-US" baseline="0" dirty="0" smtClean="0"/>
              <a:t> general transition needs of freshman with a focus on AA male population assuming there was a connection between neighborhood and parent’s education level.</a:t>
            </a:r>
            <a:endParaRPr lang="en-US" dirty="0"/>
          </a:p>
        </p:txBody>
      </p:sp>
      <p:sp>
        <p:nvSpPr>
          <p:cNvPr id="4" name="Slide Number Placeholder 3"/>
          <p:cNvSpPr>
            <a:spLocks noGrp="1"/>
          </p:cNvSpPr>
          <p:nvPr>
            <p:ph type="sldNum" sz="quarter" idx="10"/>
          </p:nvPr>
        </p:nvSpPr>
        <p:spPr/>
        <p:txBody>
          <a:bodyPr/>
          <a:lstStyle/>
          <a:p>
            <a:fld id="{7E5BC7A3-CC16-184B-ABBB-C66D79D84A60}" type="slidenum">
              <a:rPr lang="en-US" smtClean="0"/>
              <a:pPr/>
              <a:t>20</a:t>
            </a:fld>
            <a:endParaRPr lang="en-US"/>
          </a:p>
        </p:txBody>
      </p:sp>
    </p:spTree>
    <p:extLst>
      <p:ext uri="{BB962C8B-B14F-4D97-AF65-F5344CB8AC3E}">
        <p14:creationId xmlns:p14="http://schemas.microsoft.com/office/powerpoint/2010/main" val="3622104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were 2 demographic questions. 3 Likert questions were guided by the 3 domains (academic, personal/social and college/career) as well as a focus on the student-counselor relationship.</a:t>
            </a:r>
            <a:endParaRPr lang="en-US" dirty="0"/>
          </a:p>
        </p:txBody>
      </p:sp>
      <p:sp>
        <p:nvSpPr>
          <p:cNvPr id="4" name="Slide Number Placeholder 3"/>
          <p:cNvSpPr>
            <a:spLocks noGrp="1"/>
          </p:cNvSpPr>
          <p:nvPr>
            <p:ph type="sldNum" sz="quarter" idx="10"/>
          </p:nvPr>
        </p:nvSpPr>
        <p:spPr/>
        <p:txBody>
          <a:bodyPr/>
          <a:lstStyle/>
          <a:p>
            <a:fld id="{7E5BC7A3-CC16-184B-ABBB-C66D79D84A60}" type="slidenum">
              <a:rPr lang="en-US" smtClean="0"/>
              <a:pPr/>
              <a:t>21</a:t>
            </a:fld>
            <a:endParaRPr lang="en-US"/>
          </a:p>
        </p:txBody>
      </p:sp>
    </p:spTree>
    <p:extLst>
      <p:ext uri="{BB962C8B-B14F-4D97-AF65-F5344CB8AC3E}">
        <p14:creationId xmlns:p14="http://schemas.microsoft.com/office/powerpoint/2010/main" val="3295259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 –</a:t>
            </a:r>
          </a:p>
          <a:p>
            <a:r>
              <a:rPr lang="en-US" dirty="0" smtClean="0"/>
              <a:t>Of the</a:t>
            </a:r>
            <a:r>
              <a:rPr lang="en-US" baseline="0" dirty="0" smtClean="0"/>
              <a:t> 376 freshman students who completed the survey,</a:t>
            </a:r>
            <a:endParaRPr lang="en-US" dirty="0" smtClean="0"/>
          </a:p>
          <a:p>
            <a:r>
              <a:rPr lang="en-US" dirty="0" smtClean="0"/>
              <a:t>35% need help with organization</a:t>
            </a:r>
          </a:p>
          <a:p>
            <a:r>
              <a:rPr lang="en-US" dirty="0" smtClean="0"/>
              <a:t>58% need</a:t>
            </a:r>
            <a:r>
              <a:rPr lang="en-US" baseline="0" dirty="0" smtClean="0"/>
              <a:t> assistance with improving of study skills</a:t>
            </a:r>
          </a:p>
          <a:p>
            <a:r>
              <a:rPr lang="en-US" baseline="0" dirty="0" smtClean="0"/>
              <a:t>52% need help improving their test taking skills</a:t>
            </a:r>
          </a:p>
          <a:p>
            <a:r>
              <a:rPr lang="en-US" baseline="0" dirty="0" smtClean="0"/>
              <a:t>44% agree that they need help maintaining interest in their classes</a:t>
            </a:r>
          </a:p>
          <a:p>
            <a:endParaRPr lang="en-US" dirty="0"/>
          </a:p>
        </p:txBody>
      </p:sp>
      <p:sp>
        <p:nvSpPr>
          <p:cNvPr id="4" name="Slide Number Placeholder 3"/>
          <p:cNvSpPr>
            <a:spLocks noGrp="1"/>
          </p:cNvSpPr>
          <p:nvPr>
            <p:ph type="sldNum" sz="quarter" idx="10"/>
          </p:nvPr>
        </p:nvSpPr>
        <p:spPr/>
        <p:txBody>
          <a:bodyPr/>
          <a:lstStyle/>
          <a:p>
            <a:fld id="{7E5BC7A3-CC16-184B-ABBB-C66D79D84A60}" type="slidenum">
              <a:rPr lang="en-US" smtClean="0"/>
              <a:pPr/>
              <a:t>25</a:t>
            </a:fld>
            <a:endParaRPr lang="en-US"/>
          </a:p>
        </p:txBody>
      </p:sp>
    </p:spTree>
    <p:extLst>
      <p:ext uri="{BB962C8B-B14F-4D97-AF65-F5344CB8AC3E}">
        <p14:creationId xmlns:p14="http://schemas.microsoft.com/office/powerpoint/2010/main" val="1103464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a:t>
            </a:r>
            <a:r>
              <a:rPr lang="en-US" baseline="0" dirty="0" smtClean="0"/>
              <a:t> –</a:t>
            </a:r>
          </a:p>
          <a:p>
            <a:r>
              <a:rPr lang="en-US" baseline="0" dirty="0" smtClean="0"/>
              <a:t>Based on the results, overall freshman students at LPHS don’t appear to have many personal/social concerns however we did find that:</a:t>
            </a:r>
          </a:p>
          <a:p>
            <a:r>
              <a:rPr lang="en-US" baseline="0" dirty="0" smtClean="0"/>
              <a:t>16% feel unmotivated</a:t>
            </a:r>
          </a:p>
          <a:p>
            <a:r>
              <a:rPr lang="en-US" baseline="0" dirty="0" smtClean="0"/>
              <a:t>21% feel anxious</a:t>
            </a:r>
          </a:p>
          <a:p>
            <a:r>
              <a:rPr lang="en-US" baseline="0" dirty="0" smtClean="0"/>
              <a:t>11% have concerns about alcohol/drug use</a:t>
            </a:r>
            <a:endParaRPr lang="en-US" dirty="0"/>
          </a:p>
        </p:txBody>
      </p:sp>
      <p:sp>
        <p:nvSpPr>
          <p:cNvPr id="4" name="Slide Number Placeholder 3"/>
          <p:cNvSpPr>
            <a:spLocks noGrp="1"/>
          </p:cNvSpPr>
          <p:nvPr>
            <p:ph type="sldNum" sz="quarter" idx="10"/>
          </p:nvPr>
        </p:nvSpPr>
        <p:spPr/>
        <p:txBody>
          <a:bodyPr/>
          <a:lstStyle/>
          <a:p>
            <a:fld id="{7E5BC7A3-CC16-184B-ABBB-C66D79D84A60}" type="slidenum">
              <a:rPr lang="en-US" smtClean="0"/>
              <a:pPr/>
              <a:t>26</a:t>
            </a:fld>
            <a:endParaRPr lang="en-US"/>
          </a:p>
        </p:txBody>
      </p:sp>
    </p:spTree>
    <p:extLst>
      <p:ext uri="{BB962C8B-B14F-4D97-AF65-F5344CB8AC3E}">
        <p14:creationId xmlns:p14="http://schemas.microsoft.com/office/powerpoint/2010/main" val="2243020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Almost 100% of</a:t>
            </a:r>
            <a:r>
              <a:rPr lang="en-US" baseline="0" dirty="0" smtClean="0"/>
              <a:t> students know who their school counselor with a majority feeling comfortable seeking help for school concerns, although only 47% feel comfortable discussing personal concerns.</a:t>
            </a:r>
            <a:endParaRPr lang="en-US" dirty="0"/>
          </a:p>
        </p:txBody>
      </p:sp>
      <p:sp>
        <p:nvSpPr>
          <p:cNvPr id="4" name="Slide Number Placeholder 3"/>
          <p:cNvSpPr>
            <a:spLocks noGrp="1"/>
          </p:cNvSpPr>
          <p:nvPr>
            <p:ph type="sldNum" sz="quarter" idx="10"/>
          </p:nvPr>
        </p:nvSpPr>
        <p:spPr/>
        <p:txBody>
          <a:bodyPr/>
          <a:lstStyle/>
          <a:p>
            <a:fld id="{7E5BC7A3-CC16-184B-ABBB-C66D79D84A60}" type="slidenum">
              <a:rPr lang="en-US" smtClean="0"/>
              <a:pPr/>
              <a:t>27</a:t>
            </a:fld>
            <a:endParaRPr lang="en-US"/>
          </a:p>
        </p:txBody>
      </p:sp>
    </p:spTree>
    <p:extLst>
      <p:ext uri="{BB962C8B-B14F-4D97-AF65-F5344CB8AC3E}">
        <p14:creationId xmlns:p14="http://schemas.microsoft.com/office/powerpoint/2010/main" val="2512307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Michele &amp; Amber to add student quotes – </a:t>
            </a:r>
            <a:r>
              <a:rPr lang="en-US" dirty="0" err="1" smtClean="0"/>
              <a:t>segway</a:t>
            </a:r>
            <a:r>
              <a:rPr lang="en-US" dirty="0" smtClean="0"/>
              <a:t> satisfaction to question</a:t>
            </a:r>
            <a:r>
              <a:rPr lang="en-US" baseline="0" dirty="0" smtClean="0"/>
              <a:t> #10 about improving experience</a:t>
            </a:r>
            <a:endParaRPr lang="en-US" dirty="0"/>
          </a:p>
        </p:txBody>
      </p:sp>
      <p:sp>
        <p:nvSpPr>
          <p:cNvPr id="4" name="Slide Number Placeholder 3"/>
          <p:cNvSpPr>
            <a:spLocks noGrp="1"/>
          </p:cNvSpPr>
          <p:nvPr>
            <p:ph type="sldNum" sz="quarter" idx="10"/>
          </p:nvPr>
        </p:nvSpPr>
        <p:spPr/>
        <p:txBody>
          <a:bodyPr/>
          <a:lstStyle/>
          <a:p>
            <a:fld id="{7E5BC7A3-CC16-184B-ABBB-C66D79D84A60}" type="slidenum">
              <a:rPr lang="en-US" smtClean="0"/>
              <a:pPr/>
              <a:t>28</a:t>
            </a:fld>
            <a:endParaRPr lang="en-US"/>
          </a:p>
        </p:txBody>
      </p:sp>
    </p:spTree>
    <p:extLst>
      <p:ext uri="{BB962C8B-B14F-4D97-AF65-F5344CB8AC3E}">
        <p14:creationId xmlns:p14="http://schemas.microsoft.com/office/powerpoint/2010/main" val="2872167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600" b="1" dirty="0" smtClean="0"/>
              <a:t>Given there is only 1 school counselor</a:t>
            </a:r>
            <a:r>
              <a:rPr lang="en-US" sz="1600" b="1" baseline="0" dirty="0" smtClean="0"/>
              <a:t> for 634 freshmen, we steered away from Tier 3 Response to Interventions and we focused mainly on tier 1&amp; 2 </a:t>
            </a:r>
            <a:r>
              <a:rPr lang="en-US" sz="1600" b="1" baseline="0" dirty="0" err="1" smtClean="0"/>
              <a:t>RtI’s</a:t>
            </a:r>
            <a:r>
              <a:rPr lang="en-US" sz="1600" b="1" baseline="0" dirty="0" smtClean="0"/>
              <a:t> as a result of the data collected.</a:t>
            </a:r>
          </a:p>
          <a:p>
            <a:endParaRPr lang="en-US" sz="1600" b="1" dirty="0" smtClean="0"/>
          </a:p>
          <a:p>
            <a:r>
              <a:rPr lang="en-US" sz="1600" b="1" dirty="0" smtClean="0"/>
              <a:t>Academic/Career</a:t>
            </a:r>
            <a:r>
              <a:rPr lang="en-US" sz="1600" b="1" baseline="0" dirty="0" smtClean="0"/>
              <a:t> –</a:t>
            </a:r>
          </a:p>
          <a:p>
            <a:r>
              <a:rPr lang="en-US" sz="1600" b="1" dirty="0" smtClean="0"/>
              <a:t>35% organization,</a:t>
            </a:r>
            <a:r>
              <a:rPr lang="en-US" sz="1600" b="1" baseline="0" dirty="0" smtClean="0"/>
              <a:t> </a:t>
            </a:r>
            <a:r>
              <a:rPr lang="en-US" sz="1600" b="1" dirty="0" smtClean="0"/>
              <a:t>58% </a:t>
            </a:r>
            <a:r>
              <a:rPr lang="en-US" sz="1600" b="1" baseline="0" dirty="0" smtClean="0"/>
              <a:t>study skills, 52% test taking skills</a:t>
            </a:r>
          </a:p>
          <a:p>
            <a:r>
              <a:rPr lang="en-US" sz="1600" b="1" baseline="0" dirty="0" smtClean="0"/>
              <a:t>44% maintaining interest in their classes</a:t>
            </a:r>
          </a:p>
          <a:p>
            <a:pPr marL="0" indent="0">
              <a:buFontTx/>
              <a:buNone/>
            </a:pPr>
            <a:r>
              <a:rPr lang="en-US" sz="1600" b="1" baseline="0" dirty="0" smtClean="0"/>
              <a:t>-   Based on our data, there is a student need for help with organization, study and test-taking skills; therefore, we recommend the development of classroom lessons focused on these topics. Tier 2 </a:t>
            </a:r>
            <a:r>
              <a:rPr lang="en-US" sz="1600" b="1" baseline="0" dirty="0" err="1" smtClean="0"/>
              <a:t>RtI</a:t>
            </a:r>
            <a:r>
              <a:rPr lang="en-US" sz="1600" b="1" baseline="0" dirty="0" smtClean="0"/>
              <a:t> (Response to Intervention) level working in smaller groups.</a:t>
            </a:r>
          </a:p>
          <a:p>
            <a:pPr marL="171450" indent="-171450">
              <a:buFontTx/>
              <a:buChar char="-"/>
            </a:pPr>
            <a:r>
              <a:rPr lang="en-US" sz="1600" b="1" baseline="0" dirty="0" smtClean="0"/>
              <a:t>Another data point we want to address is 44% of students have trouble maintaining interest in the classroom – we recommend pushing through a policy focused on curriculum building as part of teachers’ continuing education– help re-engage students and maintain interest in the classroom</a:t>
            </a:r>
          </a:p>
          <a:p>
            <a:pPr marL="171450" indent="-171450">
              <a:buFontTx/>
              <a:buChar char="-"/>
            </a:pPr>
            <a:r>
              <a:rPr lang="en-US" sz="1600" b="1" baseline="0" dirty="0" smtClean="0"/>
              <a:t>Senior/freshman mentor program – share strategies for academic and career needs; time-management; teacher/study skill advice; seniors benefit through getting volunteer hours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600" b="1" baseline="0" dirty="0" smtClean="0"/>
              <a:t>YMCA Achievers program –7</a:t>
            </a:r>
            <a:r>
              <a:rPr lang="en-US" sz="1600" b="1" baseline="30000" dirty="0" smtClean="0"/>
              <a:t>th</a:t>
            </a:r>
            <a:r>
              <a:rPr lang="en-US" sz="1600" b="1" baseline="0" dirty="0" smtClean="0"/>
              <a:t>- 12</a:t>
            </a:r>
            <a:r>
              <a:rPr lang="en-US" sz="1600" b="1" baseline="30000" dirty="0" smtClean="0"/>
              <a:t>th</a:t>
            </a:r>
            <a:r>
              <a:rPr lang="en-US" sz="1600" b="1" baseline="0" dirty="0" smtClean="0"/>
              <a:t> graders are  paired with adult mentor volunteers with the goal of exploring higher education &amp; career options; career workshops hosted at DePaul University’s loop campus every Saturday. </a:t>
            </a:r>
            <a:r>
              <a:rPr lang="en-US" sz="1600" b="1" kern="1200" dirty="0" smtClean="0">
                <a:solidFill>
                  <a:schemeClr val="tx1"/>
                </a:solidFill>
                <a:latin typeface="+mn-lt"/>
                <a:ea typeface="+mn-ea"/>
                <a:cs typeface="+mn-cs"/>
              </a:rPr>
              <a:t>In these workshops, teens have the opportunity to learn more about careers in areas such as business/finance, communications, law and government, education, health sciences, and vocational and military fields.  Youth also explore issues related to goal setting, self-esteem, resume writing, drug and alcohol awareness, conflict resolution, effective communication, and</a:t>
            </a:r>
            <a:r>
              <a:rPr lang="en-US" sz="1600" b="1" kern="1200" baseline="0" dirty="0" smtClean="0">
                <a:solidFill>
                  <a:schemeClr val="tx1"/>
                </a:solidFill>
                <a:latin typeface="+mn-lt"/>
                <a:ea typeface="+mn-ea"/>
                <a:cs typeface="+mn-cs"/>
              </a:rPr>
              <a:t> </a:t>
            </a:r>
            <a:r>
              <a:rPr lang="en-US" sz="1600" b="1" kern="1200" dirty="0" smtClean="0">
                <a:solidFill>
                  <a:schemeClr val="tx1"/>
                </a:solidFill>
                <a:latin typeface="+mn-lt"/>
                <a:ea typeface="+mn-ea"/>
                <a:cs typeface="+mn-cs"/>
              </a:rPr>
              <a:t>more!  In addition, program participants partake in bi-annual worksite visits and annual college tours and job shadow days. </a:t>
            </a:r>
            <a:endParaRPr lang="en-US" sz="1600" b="1" baseline="0" dirty="0" smtClean="0"/>
          </a:p>
          <a:p>
            <a:pPr marL="0" indent="0">
              <a:buFontTx/>
              <a:buNone/>
            </a:pPr>
            <a:endParaRPr lang="en-US" sz="1600" b="1" baseline="0" dirty="0" smtClean="0"/>
          </a:p>
        </p:txBody>
      </p:sp>
      <p:sp>
        <p:nvSpPr>
          <p:cNvPr id="4" name="Slide Number Placeholder 3"/>
          <p:cNvSpPr>
            <a:spLocks noGrp="1"/>
          </p:cNvSpPr>
          <p:nvPr>
            <p:ph type="sldNum" sz="quarter" idx="10"/>
          </p:nvPr>
        </p:nvSpPr>
        <p:spPr/>
        <p:txBody>
          <a:bodyPr/>
          <a:lstStyle/>
          <a:p>
            <a:fld id="{7E5BC7A3-CC16-184B-ABBB-C66D79D84A60}" type="slidenum">
              <a:rPr lang="en-US" smtClean="0"/>
              <a:pPr/>
              <a:t>30</a:t>
            </a:fld>
            <a:endParaRPr lang="en-US"/>
          </a:p>
        </p:txBody>
      </p:sp>
    </p:spTree>
    <p:extLst>
      <p:ext uri="{BB962C8B-B14F-4D97-AF65-F5344CB8AC3E}">
        <p14:creationId xmlns:p14="http://schemas.microsoft.com/office/powerpoint/2010/main" val="151281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Given there is only 1 school counselor</a:t>
            </a:r>
            <a:r>
              <a:rPr lang="en-US" sz="1600" b="1" baseline="0" dirty="0" smtClean="0"/>
              <a:t> for 634 freshmen, we steered away from Tier 3 Response to Interventions and we focused mainly on tier 1&amp; 2 </a:t>
            </a:r>
            <a:r>
              <a:rPr lang="en-US" sz="1600" b="1" baseline="0" dirty="0" err="1" smtClean="0"/>
              <a:t>RtI’s</a:t>
            </a:r>
            <a:r>
              <a:rPr lang="en-US" sz="1600" b="1" baseline="0" dirty="0" smtClean="0"/>
              <a:t> as a result of the data collected.</a:t>
            </a:r>
          </a:p>
          <a:p>
            <a:pPr marL="0" indent="0">
              <a:buFontTx/>
              <a:buNone/>
            </a:pPr>
            <a:endParaRPr lang="en-US" sz="1600" b="1" baseline="0" dirty="0" smtClean="0"/>
          </a:p>
          <a:p>
            <a:pPr marL="0" indent="0">
              <a:buFontTx/>
              <a:buNone/>
            </a:pPr>
            <a:r>
              <a:rPr lang="en-US" sz="1600" b="1" baseline="0" dirty="0" smtClean="0"/>
              <a:t>Personal/Social –</a:t>
            </a:r>
          </a:p>
          <a:p>
            <a:r>
              <a:rPr lang="en-US" sz="1600" b="1" baseline="0" dirty="0" smtClean="0"/>
              <a:t>16% feel unmotivated, 21% anxious, 11% have concerns about alcohol/drug use</a:t>
            </a:r>
          </a:p>
          <a:p>
            <a:pPr marL="171450" indent="-171450">
              <a:buFontTx/>
              <a:buChar char="-"/>
            </a:pPr>
            <a:r>
              <a:rPr lang="en-US" sz="1600" b="1" baseline="0" dirty="0" err="1" smtClean="0"/>
              <a:t>RtI</a:t>
            </a:r>
            <a:r>
              <a:rPr lang="en-US" sz="1600" b="1" baseline="0" dirty="0" smtClean="0"/>
              <a:t> Tier 2 intervention: interpersonal counseling group addressing topics such as motivation, anxiety and alcohol/drug use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600" b="1" baseline="0" dirty="0" smtClean="0"/>
              <a:t>Boys &amp; Girls Club: community resource has a partnership with Big Brothers/Big Sisters organization that pairs members with adult mentors who meet once a week at the Club with the purpose of providing moral support, encouragement and guidance to these teens. SMART Moves program helps young people positively handle the peer pressure of substance abuse or premature sexual involvement. The program uses discussion &amp; role playing to develop assertiveness, resistance and refusal skills and positive outcomes. --- great opportunity for partnership through referrals or hosting a seminar where a rep from Boys &amp; Girls visits LPHS to talk more about the program.</a:t>
            </a:r>
          </a:p>
          <a:p>
            <a:pPr marL="171450" indent="-171450">
              <a:buFontTx/>
              <a:buChar char="-"/>
            </a:pPr>
            <a:endParaRPr lang="en-US" baseline="0"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7E5BC7A3-CC16-184B-ABBB-C66D79D84A60}" type="slidenum">
              <a:rPr lang="en-US" smtClean="0"/>
              <a:pPr/>
              <a:t>31</a:t>
            </a:fld>
            <a:endParaRPr lang="en-US"/>
          </a:p>
        </p:txBody>
      </p:sp>
    </p:spTree>
    <p:extLst>
      <p:ext uri="{BB962C8B-B14F-4D97-AF65-F5344CB8AC3E}">
        <p14:creationId xmlns:p14="http://schemas.microsoft.com/office/powerpoint/2010/main" val="1512816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Given there is only 1 school counselor</a:t>
            </a:r>
            <a:r>
              <a:rPr lang="en-US" sz="1600" b="1" baseline="0" dirty="0" smtClean="0"/>
              <a:t> for 634 freshmen, we steered away from Tier 3 Response to Interventions and we focused mainly on tier 1&amp; 2 </a:t>
            </a:r>
            <a:r>
              <a:rPr lang="en-US" sz="1600" b="1" baseline="0" dirty="0" err="1" smtClean="0"/>
              <a:t>RtI’s</a:t>
            </a:r>
            <a:r>
              <a:rPr lang="en-US" sz="1600" b="1" baseline="0" dirty="0" smtClean="0"/>
              <a:t> as a result of the data collected.</a:t>
            </a:r>
          </a:p>
          <a:p>
            <a:pPr marL="171450" indent="-171450">
              <a:buFontTx/>
              <a:buNone/>
            </a:pPr>
            <a:endParaRPr lang="en-US" sz="1600" b="1" baseline="0" dirty="0" smtClean="0"/>
          </a:p>
          <a:p>
            <a:pPr marL="0" indent="0">
              <a:buFontTx/>
              <a:buNone/>
            </a:pPr>
            <a:r>
              <a:rPr lang="en-US" sz="1600" b="1" baseline="0" dirty="0" smtClean="0"/>
              <a:t>Student-School Counselor Relationship</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smtClean="0"/>
              <a:t>Results showed majority of students feel comfortable seeking help for school concerns, although only 47% feel comfortable discussing personal concerns.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600" b="1" baseline="0" dirty="0" smtClean="0"/>
              <a:t>Chris’ office is in the halls…it’s his counseling style…probably has to be because he has so many students…however, this setting might not be conducive for discussing personal/social concerns…advocate for spaces or rooms that Chris can reserve for more personal conversations</a:t>
            </a:r>
          </a:p>
          <a:p>
            <a:pPr marL="171450" indent="-171450">
              <a:buFontTx/>
              <a:buChar char="-"/>
            </a:pPr>
            <a:r>
              <a:rPr lang="en-US" sz="1600" b="1" baseline="0" dirty="0" smtClean="0"/>
              <a:t>Tier 1 </a:t>
            </a:r>
            <a:r>
              <a:rPr lang="en-US" sz="1600" b="1" baseline="0" dirty="0" err="1" smtClean="0"/>
              <a:t>RtI</a:t>
            </a:r>
            <a:r>
              <a:rPr lang="en-US" sz="1600" b="1" baseline="0" dirty="0" smtClean="0"/>
              <a:t> intervention through school wide seminars – create more awareness among students, faculty and staff that school counselors are available to do so much more than academics – extending to the personal/social space.</a:t>
            </a:r>
          </a:p>
        </p:txBody>
      </p:sp>
      <p:sp>
        <p:nvSpPr>
          <p:cNvPr id="4" name="Slide Number Placeholder 3"/>
          <p:cNvSpPr>
            <a:spLocks noGrp="1"/>
          </p:cNvSpPr>
          <p:nvPr>
            <p:ph type="sldNum" sz="quarter" idx="10"/>
          </p:nvPr>
        </p:nvSpPr>
        <p:spPr/>
        <p:txBody>
          <a:bodyPr/>
          <a:lstStyle/>
          <a:p>
            <a:fld id="{7E5BC7A3-CC16-184B-ABBB-C66D79D84A60}" type="slidenum">
              <a:rPr lang="en-US" smtClean="0"/>
              <a:pPr/>
              <a:t>32</a:t>
            </a:fld>
            <a:endParaRPr lang="en-US"/>
          </a:p>
        </p:txBody>
      </p:sp>
    </p:spTree>
    <p:extLst>
      <p:ext uri="{BB962C8B-B14F-4D97-AF65-F5344CB8AC3E}">
        <p14:creationId xmlns:p14="http://schemas.microsoft.com/office/powerpoint/2010/main" val="151281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Adequate Yearly Progress</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AYP</a:t>
            </a:r>
            <a:r>
              <a:rPr lang="en-US" sz="1200" b="0" i="0" kern="1200" dirty="0" smtClean="0">
                <a:solidFill>
                  <a:schemeClr val="tx1"/>
                </a:solidFill>
                <a:effectLst/>
                <a:latin typeface="+mn-lt"/>
                <a:ea typeface="+mn-ea"/>
                <a:cs typeface="+mn-cs"/>
              </a:rPr>
              <a:t>) is a measurement defined by the United States federal No Child Left Behind Act that allows the U.S. Department of Education to determine how every public school and school district in the country is performing academically according to results on standardized tests. How schools are held accountable.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AYP is based on three factors: the percentage of students who meet or exceed the standards in math and reading; the percentage of students participating in the ISAT, PSAE, or IAA assessments; and the attendance rate at the elementary/middle schools or the graduation rate at the high school level.</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display indicates whether or not the school has made Adequate Yearly Progress (AYP).</a:t>
            </a:r>
          </a:p>
          <a:p>
            <a:r>
              <a:rPr lang="en-US" sz="1200" kern="1200" dirty="0" smtClean="0">
                <a:solidFill>
                  <a:schemeClr val="tx1"/>
                </a:solidFill>
                <a:latin typeface="+mn-lt"/>
                <a:ea typeface="+mn-ea"/>
                <a:cs typeface="+mn-cs"/>
              </a:rPr>
              <a:t>AYP represents the annual academic performance targets in reading and math that the State, school districts, and schools must reach to be considered on track for 100% proficiency by school year 2013-14.</a:t>
            </a:r>
          </a:p>
          <a:p>
            <a:endParaRPr lang="en-US" sz="1200" kern="1200" dirty="0" smtClean="0">
              <a:solidFill>
                <a:schemeClr val="tx1"/>
              </a:solidFill>
              <a:latin typeface="+mn-lt"/>
              <a:ea typeface="+mn-ea"/>
              <a:cs typeface="+mn-cs"/>
            </a:endParaRPr>
          </a:p>
          <a:p>
            <a:r>
              <a:rPr lang="en-US" sz="1200" kern="1200" dirty="0" smtClean="0">
                <a:solidFill>
                  <a:srgbClr val="FF0000"/>
                </a:solidFill>
                <a:latin typeface="+mn-lt"/>
                <a:ea typeface="+mn-ea"/>
                <a:cs typeface="+mn-cs"/>
              </a:rPr>
              <a:t>One of the reasons why LPHS has been on probation</a:t>
            </a:r>
            <a:r>
              <a:rPr lang="en-US" sz="1200" kern="1200" baseline="0" dirty="0" smtClean="0">
                <a:solidFill>
                  <a:srgbClr val="FF0000"/>
                </a:solidFill>
                <a:latin typeface="+mn-lt"/>
                <a:ea typeface="+mn-ea"/>
                <a:cs typeface="+mn-cs"/>
              </a:rPr>
              <a:t> the past 8 years is because some of their students are not meeting the reading and math standards, which impacts the school’s overall rating. In particular, there has been a trend of African-American students not meeting these standards which was one of the reasons why Chris originally wanted us to focus on this population.</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7E5BC7A3-CC16-184B-ABBB-C66D79D84A60}" type="slidenum">
              <a:rPr lang="en-US" smtClean="0"/>
              <a:pPr/>
              <a:t>7</a:t>
            </a:fld>
            <a:endParaRPr lang="en-US"/>
          </a:p>
        </p:txBody>
      </p:sp>
    </p:spTree>
    <p:extLst>
      <p:ext uri="{BB962C8B-B14F-4D97-AF65-F5344CB8AC3E}">
        <p14:creationId xmlns:p14="http://schemas.microsoft.com/office/powerpoint/2010/main" val="285884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1" baseline="0" dirty="0" smtClean="0"/>
              <a:t>Review our assessment results with Chris and Jessica and present proposed intervention strategies</a:t>
            </a:r>
          </a:p>
          <a:p>
            <a:pPr marL="171450" indent="-171450">
              <a:buFontTx/>
              <a:buChar char="-"/>
            </a:pPr>
            <a:r>
              <a:rPr lang="en-US" b="1" baseline="0" dirty="0" smtClean="0"/>
              <a:t>Explore current strategies and programs in place for each of the 3 ASCA domains, in particular focusing on issues that came up in the needs assessment</a:t>
            </a:r>
          </a:p>
          <a:p>
            <a:pPr marL="171450" indent="-171450">
              <a:buFontTx/>
              <a:buChar char="-"/>
            </a:pPr>
            <a:r>
              <a:rPr lang="en-US" b="1" baseline="0" dirty="0" smtClean="0"/>
              <a:t>Next phase of research: examine perspective of school counselor’s role in the community among students, faculty, staff, parents and other community members with the goal being to improve collaboration and the counselors’ impact at LPHS</a:t>
            </a:r>
          </a:p>
        </p:txBody>
      </p:sp>
      <p:sp>
        <p:nvSpPr>
          <p:cNvPr id="4" name="Slide Number Placeholder 3"/>
          <p:cNvSpPr>
            <a:spLocks noGrp="1"/>
          </p:cNvSpPr>
          <p:nvPr>
            <p:ph type="sldNum" sz="quarter" idx="10"/>
          </p:nvPr>
        </p:nvSpPr>
        <p:spPr/>
        <p:txBody>
          <a:bodyPr/>
          <a:lstStyle/>
          <a:p>
            <a:fld id="{7E5BC7A3-CC16-184B-ABBB-C66D79D84A60}" type="slidenum">
              <a:rPr lang="en-US" smtClean="0"/>
              <a:pPr/>
              <a:t>33</a:t>
            </a:fld>
            <a:endParaRPr lang="en-US"/>
          </a:p>
        </p:txBody>
      </p:sp>
    </p:spTree>
    <p:extLst>
      <p:ext uri="{BB962C8B-B14F-4D97-AF65-F5344CB8AC3E}">
        <p14:creationId xmlns:p14="http://schemas.microsoft.com/office/powerpoint/2010/main" val="328723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5BC7A3-CC16-184B-ABBB-C66D79D84A60}" type="slidenum">
              <a:rPr lang="en-US" smtClean="0"/>
              <a:pPr/>
              <a:t>35</a:t>
            </a:fld>
            <a:endParaRPr lang="en-US"/>
          </a:p>
        </p:txBody>
      </p:sp>
    </p:spTree>
    <p:extLst>
      <p:ext uri="{BB962C8B-B14F-4D97-AF65-F5344CB8AC3E}">
        <p14:creationId xmlns:p14="http://schemas.microsoft.com/office/powerpoint/2010/main" val="164881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LPHS</a:t>
            </a:r>
            <a:r>
              <a:rPr lang="en-US" baseline="0" dirty="0" smtClean="0"/>
              <a:t> Website</a:t>
            </a:r>
          </a:p>
          <a:p>
            <a:r>
              <a:rPr lang="en-US" baseline="0" dirty="0" smtClean="0"/>
              <a:t>ASCA book</a:t>
            </a:r>
          </a:p>
          <a:p>
            <a:r>
              <a:rPr lang="en-US" baseline="0" dirty="0" smtClean="0"/>
              <a:t>IL Report Card</a:t>
            </a:r>
          </a:p>
          <a:p>
            <a:r>
              <a:rPr lang="en-US" baseline="0" dirty="0" smtClean="0"/>
              <a:t>ISBE Goals</a:t>
            </a:r>
            <a:endParaRPr lang="en-US" dirty="0"/>
          </a:p>
        </p:txBody>
      </p:sp>
      <p:sp>
        <p:nvSpPr>
          <p:cNvPr id="4" name="Slide Number Placeholder 3"/>
          <p:cNvSpPr>
            <a:spLocks noGrp="1"/>
          </p:cNvSpPr>
          <p:nvPr>
            <p:ph type="sldNum" sz="quarter" idx="10"/>
          </p:nvPr>
        </p:nvSpPr>
        <p:spPr/>
        <p:txBody>
          <a:bodyPr/>
          <a:lstStyle/>
          <a:p>
            <a:fld id="{7E5BC7A3-CC16-184B-ABBB-C66D79D84A60}" type="slidenum">
              <a:rPr lang="en-US" smtClean="0"/>
              <a:pPr/>
              <a:t>36</a:t>
            </a:fld>
            <a:endParaRPr lang="en-US"/>
          </a:p>
        </p:txBody>
      </p:sp>
    </p:spTree>
    <p:extLst>
      <p:ext uri="{BB962C8B-B14F-4D97-AF65-F5344CB8AC3E}">
        <p14:creationId xmlns:p14="http://schemas.microsoft.com/office/powerpoint/2010/main" val="39049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the past 25 years, Lincoln Park</a:t>
            </a:r>
            <a:r>
              <a:rPr lang="en-US" baseline="0" dirty="0" smtClean="0"/>
              <a:t> High school has received honors in city competition in both vocal and instrumental music. Ranked 2</a:t>
            </a:r>
            <a:r>
              <a:rPr lang="en-US" baseline="30000" dirty="0" smtClean="0"/>
              <a:t>nd</a:t>
            </a:r>
            <a:r>
              <a:rPr lang="en-US" baseline="0" dirty="0" smtClean="0"/>
              <a:t> in Music in the state in Class AA for 4</a:t>
            </a:r>
            <a:r>
              <a:rPr lang="en-US" baseline="30000" dirty="0" smtClean="0"/>
              <a:t>th</a:t>
            </a:r>
            <a:r>
              <a:rPr lang="en-US" baseline="0" dirty="0" smtClean="0"/>
              <a:t> consecutive year.</a:t>
            </a:r>
          </a:p>
          <a:p>
            <a:endParaRPr lang="en-US" baseline="0" dirty="0" smtClean="0"/>
          </a:p>
          <a:p>
            <a:r>
              <a:rPr lang="en-US" baseline="0" dirty="0" smtClean="0"/>
              <a:t>Rated #11 high school in IL by US News an World Report (2013)</a:t>
            </a:r>
          </a:p>
          <a:p>
            <a:endParaRPr lang="en-US" baseline="0" dirty="0" smtClean="0"/>
          </a:p>
          <a:p>
            <a:r>
              <a:rPr lang="en-US" baseline="0" dirty="0" smtClean="0"/>
              <a:t>ACT composite score of 22.3 (2012) and increased from 21.6 in 2011.</a:t>
            </a:r>
          </a:p>
          <a:p>
            <a:endParaRPr lang="en-US" baseline="0" dirty="0" smtClean="0"/>
          </a:p>
          <a:p>
            <a:r>
              <a:rPr lang="en-US" baseline="0" dirty="0" smtClean="0"/>
              <a:t>IB program is among the top 10% world wide and since 1984, approx. 87% of LP IB students have earned full IB diploma (I don’t know what that means exactly)</a:t>
            </a:r>
          </a:p>
          <a:p>
            <a:endParaRPr lang="en-US" baseline="0" dirty="0" smtClean="0"/>
          </a:p>
          <a:p>
            <a:r>
              <a:rPr lang="en-US" baseline="0" dirty="0" smtClean="0"/>
              <a:t>Offers over 20 AP courses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5BC7A3-CC16-184B-ABBB-C66D79D84A60}" type="slidenum">
              <a:rPr lang="en-US" smtClean="0"/>
              <a:pPr/>
              <a:t>8</a:t>
            </a:fld>
            <a:endParaRPr lang="en-US"/>
          </a:p>
        </p:txBody>
      </p:sp>
    </p:spTree>
    <p:extLst>
      <p:ext uri="{BB962C8B-B14F-4D97-AF65-F5344CB8AC3E}">
        <p14:creationId xmlns:p14="http://schemas.microsoft.com/office/powerpoint/2010/main" val="2919979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 most widely used</a:t>
            </a:r>
          </a:p>
          <a:p>
            <a:endParaRPr lang="en-US" dirty="0" smtClean="0"/>
          </a:p>
          <a:p>
            <a:r>
              <a:rPr lang="en-US" dirty="0" smtClean="0"/>
              <a:t>Explore</a:t>
            </a:r>
            <a:r>
              <a:rPr lang="en-US" baseline="0" dirty="0" smtClean="0"/>
              <a:t> ACT and Plan ACT discontinued this year… Now Aspire ACT is used</a:t>
            </a:r>
            <a:endParaRPr lang="en-US" dirty="0"/>
          </a:p>
        </p:txBody>
      </p:sp>
      <p:sp>
        <p:nvSpPr>
          <p:cNvPr id="4" name="Slide Number Placeholder 3"/>
          <p:cNvSpPr>
            <a:spLocks noGrp="1"/>
          </p:cNvSpPr>
          <p:nvPr>
            <p:ph type="sldNum" sz="quarter" idx="10"/>
          </p:nvPr>
        </p:nvSpPr>
        <p:spPr/>
        <p:txBody>
          <a:bodyPr/>
          <a:lstStyle/>
          <a:p>
            <a:fld id="{7E5BC7A3-CC16-184B-ABBB-C66D79D84A60}" type="slidenum">
              <a:rPr lang="en-US" smtClean="0"/>
              <a:pPr/>
              <a:t>9</a:t>
            </a:fld>
            <a:endParaRPr lang="en-US"/>
          </a:p>
        </p:txBody>
      </p:sp>
    </p:spTree>
    <p:extLst>
      <p:ext uri="{BB962C8B-B14F-4D97-AF65-F5344CB8AC3E}">
        <p14:creationId xmlns:p14="http://schemas.microsoft.com/office/powerpoint/2010/main" val="142200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5BC7A3-CC16-184B-ABBB-C66D79D84A60}" type="slidenum">
              <a:rPr lang="en-US" smtClean="0"/>
              <a:pPr/>
              <a:t>10</a:t>
            </a:fld>
            <a:endParaRPr lang="en-US"/>
          </a:p>
        </p:txBody>
      </p:sp>
    </p:spTree>
    <p:extLst>
      <p:ext uri="{BB962C8B-B14F-4D97-AF65-F5344CB8AC3E}">
        <p14:creationId xmlns:p14="http://schemas.microsoft.com/office/powerpoint/2010/main" val="3566788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FAFSA information, college</a:t>
            </a:r>
            <a:r>
              <a:rPr lang="en-US" baseline="0" dirty="0" smtClean="0"/>
              <a:t> match information, college visit schedule etc.</a:t>
            </a:r>
            <a:endParaRPr lang="en-US" dirty="0"/>
          </a:p>
        </p:txBody>
      </p:sp>
      <p:sp>
        <p:nvSpPr>
          <p:cNvPr id="4" name="Slide Number Placeholder 3"/>
          <p:cNvSpPr>
            <a:spLocks noGrp="1"/>
          </p:cNvSpPr>
          <p:nvPr>
            <p:ph type="sldNum" sz="quarter" idx="10"/>
          </p:nvPr>
        </p:nvSpPr>
        <p:spPr/>
        <p:txBody>
          <a:bodyPr/>
          <a:lstStyle/>
          <a:p>
            <a:fld id="{7E5BC7A3-CC16-184B-ABBB-C66D79D84A60}" type="slidenum">
              <a:rPr lang="en-US" smtClean="0"/>
              <a:pPr/>
              <a:t>11</a:t>
            </a:fld>
            <a:endParaRPr lang="en-US"/>
          </a:p>
        </p:txBody>
      </p:sp>
    </p:spTree>
    <p:extLst>
      <p:ext uri="{BB962C8B-B14F-4D97-AF65-F5344CB8AC3E}">
        <p14:creationId xmlns:p14="http://schemas.microsoft.com/office/powerpoint/2010/main" val="1525461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 to add location, hours</a:t>
            </a:r>
            <a:r>
              <a:rPr lang="en-US" baseline="0" dirty="0" smtClean="0"/>
              <a:t> </a:t>
            </a:r>
            <a:r>
              <a:rPr lang="en-US" dirty="0" smtClean="0"/>
              <a:t>&amp; cost (if applicable) to schools.</a:t>
            </a:r>
            <a:endParaRPr lang="en-US" dirty="0"/>
          </a:p>
        </p:txBody>
      </p:sp>
      <p:sp>
        <p:nvSpPr>
          <p:cNvPr id="4" name="Slide Number Placeholder 3"/>
          <p:cNvSpPr>
            <a:spLocks noGrp="1"/>
          </p:cNvSpPr>
          <p:nvPr>
            <p:ph type="sldNum" sz="quarter" idx="10"/>
          </p:nvPr>
        </p:nvSpPr>
        <p:spPr/>
        <p:txBody>
          <a:bodyPr/>
          <a:lstStyle/>
          <a:p>
            <a:fld id="{7E5BC7A3-CC16-184B-ABBB-C66D79D84A60}" type="slidenum">
              <a:rPr lang="en-US" smtClean="0"/>
              <a:pPr/>
              <a:t>13</a:t>
            </a:fld>
            <a:endParaRPr lang="en-US"/>
          </a:p>
        </p:txBody>
      </p:sp>
    </p:spTree>
    <p:extLst>
      <p:ext uri="{BB962C8B-B14F-4D97-AF65-F5344CB8AC3E}">
        <p14:creationId xmlns:p14="http://schemas.microsoft.com/office/powerpoint/2010/main" val="176142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was made</a:t>
            </a:r>
            <a:r>
              <a:rPr lang="en-US" baseline="0" dirty="0" smtClean="0"/>
              <a:t> very clear the day of our visit was the emphasis on IB students, they have a counselor specifically for these students. 95% of their students apply to college and 80% attend which is very high and their school has a large focus on Academics. </a:t>
            </a:r>
          </a:p>
          <a:p>
            <a:r>
              <a:rPr lang="en-US" baseline="0" dirty="0" smtClean="0"/>
              <a:t>    A question that came to mind for us was, “ Is there a lot of pressure for Freshman students to do well academically, due to the quick jump to a rigorous high school course load?”</a:t>
            </a:r>
          </a:p>
          <a:p>
            <a:endParaRPr lang="en-US" baseline="0" dirty="0" smtClean="0"/>
          </a:p>
          <a:p>
            <a:r>
              <a:rPr lang="en-US" baseline="0" dirty="0" smtClean="0"/>
              <a:t>We specifically focused on Freshman students, 634 of them. There is definitely a transitional culture shock the counselors explained, but most students stay enrolled. </a:t>
            </a:r>
          </a:p>
          <a:p>
            <a:endParaRPr lang="en-US" baseline="0" dirty="0" smtClean="0"/>
          </a:p>
          <a:p>
            <a:r>
              <a:rPr lang="en-US" baseline="0" dirty="0" smtClean="0"/>
              <a:t>We learned that the African American males are very generational because a lot of their parents, according to Mr. Baker, were not successful at the same school. We are curious to see if the students surveyed displaying less motivation came from parents that attended LPHS and either did not graduate or did not attend college. </a:t>
            </a:r>
            <a:endParaRPr lang="en-US" dirty="0"/>
          </a:p>
        </p:txBody>
      </p:sp>
      <p:sp>
        <p:nvSpPr>
          <p:cNvPr id="4" name="Slide Number Placeholder 3"/>
          <p:cNvSpPr>
            <a:spLocks noGrp="1"/>
          </p:cNvSpPr>
          <p:nvPr>
            <p:ph type="sldNum" sz="quarter" idx="10"/>
          </p:nvPr>
        </p:nvSpPr>
        <p:spPr/>
        <p:txBody>
          <a:bodyPr/>
          <a:lstStyle/>
          <a:p>
            <a:fld id="{7E5BC7A3-CC16-184B-ABBB-C66D79D84A60}" type="slidenum">
              <a:rPr lang="en-US" smtClean="0"/>
              <a:pPr/>
              <a:t>15</a:t>
            </a:fld>
            <a:endParaRPr lang="en-US"/>
          </a:p>
        </p:txBody>
      </p:sp>
    </p:spTree>
    <p:extLst>
      <p:ext uri="{BB962C8B-B14F-4D97-AF65-F5344CB8AC3E}">
        <p14:creationId xmlns:p14="http://schemas.microsoft.com/office/powerpoint/2010/main" val="60832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800100" lvl="1" indent="-342900">
              <a:buFont typeface="Arial" panose="020B0604020202020204" pitchFamily="34" charset="0"/>
              <a:buChar char="•"/>
            </a:pPr>
            <a:r>
              <a:rPr lang="en-US" sz="2400" dirty="0" smtClean="0"/>
              <a:t>Upon learning about the level</a:t>
            </a:r>
            <a:r>
              <a:rPr lang="en-US" sz="2400" baseline="0" dirty="0" smtClean="0"/>
              <a:t> of academic rigor at LPHS (previous slide), we were interested to learn about the transition for freshman students coming from numerous neighborhoods with varying academic environments from elementary/middle schools around the Chicagoland area</a:t>
            </a:r>
            <a:endParaRPr lang="en-US" sz="2400" dirty="0" smtClean="0"/>
          </a:p>
          <a:p>
            <a:pPr marL="800100" lvl="1" indent="-342900">
              <a:buFont typeface="Arial" panose="020B0604020202020204" pitchFamily="34" charset="0"/>
              <a:buChar char="•"/>
            </a:pPr>
            <a:r>
              <a:rPr lang="en-US" sz="2400" dirty="0" smtClean="0"/>
              <a:t>Many experience a transitional culture shock but remain enrolled</a:t>
            </a:r>
          </a:p>
          <a:p>
            <a:pPr marL="800100" lvl="1" indent="-342900">
              <a:buFont typeface="Arial" panose="020B0604020202020204" pitchFamily="34" charset="0"/>
              <a:buChar char="•"/>
            </a:pPr>
            <a:r>
              <a:rPr lang="en-US" sz="2400" dirty="0" smtClean="0"/>
              <a:t>Currently there are 634 Freshman students and one counselor</a:t>
            </a:r>
          </a:p>
          <a:p>
            <a:pPr marL="800100" lvl="1" indent="-342900">
              <a:buFont typeface="Arial" panose="020B0604020202020204" pitchFamily="34" charset="0"/>
              <a:buChar char="•"/>
            </a:pPr>
            <a:r>
              <a:rPr lang="en-US" sz="2400" dirty="0" smtClean="0"/>
              <a:t>Students are not used to such freedoms within the open campus of Lincoln Park</a:t>
            </a:r>
          </a:p>
          <a:p>
            <a:endParaRPr lang="en-US" dirty="0"/>
          </a:p>
        </p:txBody>
      </p:sp>
      <p:sp>
        <p:nvSpPr>
          <p:cNvPr id="4" name="Slide Number Placeholder 3"/>
          <p:cNvSpPr>
            <a:spLocks noGrp="1"/>
          </p:cNvSpPr>
          <p:nvPr>
            <p:ph type="sldNum" sz="quarter" idx="10"/>
          </p:nvPr>
        </p:nvSpPr>
        <p:spPr/>
        <p:txBody>
          <a:bodyPr/>
          <a:lstStyle/>
          <a:p>
            <a:fld id="{7E5BC7A3-CC16-184B-ABBB-C66D79D84A60}" type="slidenum">
              <a:rPr lang="en-US" smtClean="0"/>
              <a:pPr/>
              <a:t>16</a:t>
            </a:fld>
            <a:endParaRPr lang="en-US"/>
          </a:p>
        </p:txBody>
      </p:sp>
    </p:spTree>
    <p:extLst>
      <p:ext uri="{BB962C8B-B14F-4D97-AF65-F5344CB8AC3E}">
        <p14:creationId xmlns:p14="http://schemas.microsoft.com/office/powerpoint/2010/main" val="3659468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58615473-46C2-BC49-B927-3A1084BA7C32}" type="datetimeFigureOut">
              <a:rPr lang="en-US" smtClean="0"/>
              <a:pPr/>
              <a:t>11/10/14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58615473-46C2-BC49-B927-3A1084BA7C32}" type="datetimeFigureOut">
              <a:rPr lang="en-US" smtClean="0"/>
              <a:pPr/>
              <a:t>11/10/14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5B8B7-21B5-5442-9BD1-DD462DBB2A33}"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8615473-46C2-BC49-B927-3A1084BA7C32}" type="datetimeFigureOut">
              <a:rPr lang="en-US" smtClean="0"/>
              <a:pPr/>
              <a:t>11/10/14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B5B8B7-21B5-5442-9BD1-DD462DBB2A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8615473-46C2-BC49-B927-3A1084BA7C32}" type="datetimeFigureOut">
              <a:rPr lang="en-US" smtClean="0"/>
              <a:pPr/>
              <a:t>11/10/14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B5B8B7-21B5-5442-9BD1-DD462DBB2A3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8615473-46C2-BC49-B927-3A1084BA7C32}" type="datetimeFigureOut">
              <a:rPr lang="en-US" smtClean="0"/>
              <a:pPr/>
              <a:t>11/10/14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8615473-46C2-BC49-B927-3A1084BA7C32}" type="datetimeFigureOut">
              <a:rPr lang="en-US" smtClean="0"/>
              <a:pPr/>
              <a:t>11/10/14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88B5B8B7-21B5-5442-9BD1-DD462DBB2A33}"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615473-46C2-BC49-B927-3A1084BA7C32}" type="datetimeFigureOut">
              <a:rPr lang="en-US" smtClean="0"/>
              <a:pPr/>
              <a:t>11/10/14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5B8B7-21B5-5442-9BD1-DD462DBB2A33}"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58615473-46C2-BC49-B927-3A1084BA7C32}" type="datetimeFigureOut">
              <a:rPr lang="en-US" smtClean="0"/>
              <a:pPr/>
              <a:t>11/10/14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88B5B8B7-21B5-5442-9BD1-DD462DBB2A3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58615473-46C2-BC49-B927-3A1084BA7C32}" type="datetimeFigureOut">
              <a:rPr lang="en-US" smtClean="0"/>
              <a:pPr/>
              <a:t>11/10/14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88B5B8B7-21B5-5442-9BD1-DD462DBB2A3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8615473-46C2-BC49-B927-3A1084BA7C32}" type="datetimeFigureOut">
              <a:rPr lang="en-US" smtClean="0"/>
              <a:pPr/>
              <a:t>11/10/14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88B5B8B7-21B5-5442-9BD1-DD462DBB2A33}"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8615473-46C2-BC49-B927-3A1084BA7C32}" type="datetimeFigureOut">
              <a:rPr lang="en-US" smtClean="0"/>
              <a:pPr/>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5B8B7-21B5-5442-9BD1-DD462DBB2A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8615473-46C2-BC49-B927-3A1084BA7C32}" type="datetimeFigureOut">
              <a:rPr lang="en-US" smtClean="0"/>
              <a:pPr/>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5B8B7-21B5-5442-9BD1-DD462DBB2A3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8615473-46C2-BC49-B927-3A1084BA7C32}" type="datetimeFigureOut">
              <a:rPr lang="en-US" smtClean="0"/>
              <a:pPr/>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5B8B7-21B5-5442-9BD1-DD462DBB2A33}"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8615473-46C2-BC49-B927-3A1084BA7C32}" type="datetimeFigureOut">
              <a:rPr lang="en-US" smtClean="0"/>
              <a:pPr/>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5B8B7-21B5-5442-9BD1-DD462DBB2A3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58615473-46C2-BC49-B927-3A1084BA7C32}" type="datetimeFigureOut">
              <a:rPr lang="en-US" smtClean="0"/>
              <a:pPr/>
              <a:t>11/10/14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58615473-46C2-BC49-B927-3A1084BA7C32}" type="datetimeFigureOut">
              <a:rPr lang="en-US" smtClean="0"/>
              <a:pPr/>
              <a:t>11/10/14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88B5B8B7-21B5-5442-9BD1-DD462DBB2A33}"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8615473-46C2-BC49-B927-3A1084BA7C32}" type="datetimeFigureOut">
              <a:rPr lang="en-US" smtClean="0"/>
              <a:pPr/>
              <a:t>11/10/14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5B8B7-21B5-5442-9BD1-DD462DBB2A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8615473-46C2-BC49-B927-3A1084BA7C32}" type="datetimeFigureOut">
              <a:rPr lang="en-US" smtClean="0"/>
              <a:pPr/>
              <a:t>11/10/14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B5B8B7-21B5-5442-9BD1-DD462DBB2A33}"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8615473-46C2-BC49-B927-3A1084BA7C32}" type="datetimeFigureOut">
              <a:rPr lang="en-US" smtClean="0"/>
              <a:pPr/>
              <a:t>11/10/14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8B5B8B7-21B5-5442-9BD1-DD462DBB2A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8615473-46C2-BC49-B927-3A1084BA7C32}" type="datetimeFigureOut">
              <a:rPr lang="en-US" smtClean="0"/>
              <a:pPr/>
              <a:t>11/10/14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5B8B7-21B5-5442-9BD1-DD462DBB2A33}"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58615473-46C2-BC49-B927-3A1084BA7C32}" type="datetimeFigureOut">
              <a:rPr lang="en-US" smtClean="0"/>
              <a:pPr/>
              <a:t>11/10/14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8B5B8B7-21B5-5442-9BD1-DD462DBB2A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lincolnparkhighschool.weebly.com/" TargetMode="External"/><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wmf"/><Relationship Id="rId5" Type="http://schemas.openxmlformats.org/officeDocument/2006/relationships/image" Target="../media/image22.wmf"/><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4.jpeg"/><Relationship Id="rId3"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3" Type="http://schemas.openxmlformats.org/officeDocument/2006/relationships/hyperlink" Target="https://illinoisreportcard.com/District.aspx?DistrictID=15016299025" TargetMode="External"/><Relationship Id="rId4" Type="http://schemas.openxmlformats.org/officeDocument/2006/relationships/hyperlink" Target="http://illinoisreportcard.com/School.aspx?schoolID=150162990250047" TargetMode="External"/><Relationship Id="rId5" Type="http://schemas.openxmlformats.org/officeDocument/2006/relationships/hyperlink" Target="http://illinoisreportcard.com/School.aspx?source=StudentCharacteristics&amp;source2=StudentDemographics&amp;Schoolid=150162990250047" TargetMode="External"/><Relationship Id="rId6" Type="http://schemas.openxmlformats.org/officeDocument/2006/relationships/hyperlink" Target="http://illinoisreportcard.com/School.aspx?source=StudentCharacteristics&amp;source2=LowIncome&amp;Schoolid=150162990250047" TargetMode="External"/><Relationship Id="rId7" Type="http://schemas.openxmlformats.org/officeDocument/2006/relationships/hyperlink" Target="http://illinoisreportcard.com/school.aspx?source=Trends&amp;source2=Status&amp;Schoolid=150162990250047" TargetMode="External"/><Relationship Id="rId8" Type="http://schemas.openxmlformats.org/officeDocument/2006/relationships/hyperlink" Target="http://schoolreports.cps.edu/CIWP_2012/SchoolID609738_HSCIWP_as_of_112212.pdf" TargetMode="External"/><Relationship Id="rId9" Type="http://schemas.openxmlformats.org/officeDocument/2006/relationships/hyperlink" Target="http://teacher.scholastic.com/products/sri_reading_assessment/RTI_Alignment.htm"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4586" y="4507710"/>
            <a:ext cx="5904615" cy="933450"/>
          </a:xfrm>
        </p:spPr>
        <p:txBody>
          <a:bodyPr>
            <a:noAutofit/>
          </a:bodyPr>
          <a:lstStyle/>
          <a:p>
            <a:pPr algn="r"/>
            <a:r>
              <a:rPr lang="en-US" sz="3600" dirty="0" smtClean="0"/>
              <a:t>Lincoln Park High School</a:t>
            </a:r>
            <a:endParaRPr lang="en-US" sz="3600" dirty="0"/>
          </a:p>
        </p:txBody>
      </p:sp>
      <p:sp>
        <p:nvSpPr>
          <p:cNvPr id="3" name="Subtitle 2"/>
          <p:cNvSpPr>
            <a:spLocks noGrp="1"/>
          </p:cNvSpPr>
          <p:nvPr>
            <p:ph type="subTitle" idx="1"/>
          </p:nvPr>
        </p:nvSpPr>
        <p:spPr>
          <a:xfrm>
            <a:off x="2410339" y="5254624"/>
            <a:ext cx="4123332" cy="1528947"/>
          </a:xfrm>
        </p:spPr>
        <p:txBody>
          <a:bodyPr>
            <a:normAutofit/>
          </a:bodyPr>
          <a:lstStyle/>
          <a:p>
            <a:pPr algn="r"/>
            <a:r>
              <a:rPr lang="en-US" sz="2400" dirty="0">
                <a:solidFill>
                  <a:srgbClr val="323232"/>
                </a:solidFill>
              </a:rPr>
              <a:t>Michele </a:t>
            </a:r>
            <a:r>
              <a:rPr lang="en-US" sz="2400" dirty="0" err="1" smtClean="0">
                <a:solidFill>
                  <a:srgbClr val="323232"/>
                </a:solidFill>
              </a:rPr>
              <a:t>Blankenberger</a:t>
            </a:r>
            <a:endParaRPr lang="en-US" sz="2400" dirty="0" smtClean="0">
              <a:solidFill>
                <a:srgbClr val="323232"/>
              </a:solidFill>
            </a:endParaRPr>
          </a:p>
          <a:p>
            <a:pPr algn="r"/>
            <a:r>
              <a:rPr lang="en-US" sz="2400" dirty="0" smtClean="0">
                <a:solidFill>
                  <a:srgbClr val="323232"/>
                </a:solidFill>
              </a:rPr>
              <a:t>Meghan Huffman</a:t>
            </a:r>
          </a:p>
          <a:p>
            <a:pPr algn="r"/>
            <a:r>
              <a:rPr lang="en-US" sz="2400" dirty="0" smtClean="0">
                <a:solidFill>
                  <a:srgbClr val="323232"/>
                </a:solidFill>
              </a:rPr>
              <a:t>Joe Jemison</a:t>
            </a:r>
          </a:p>
          <a:p>
            <a:pPr algn="r"/>
            <a:endParaRPr lang="en-US" sz="1600" dirty="0" smtClean="0"/>
          </a:p>
        </p:txBody>
      </p:sp>
      <p:pic>
        <p:nvPicPr>
          <p:cNvPr id="6" name="Picture 5" descr="Lincoln Park HS.png"/>
          <p:cNvPicPr>
            <a:picLocks noChangeAspect="1"/>
          </p:cNvPicPr>
          <p:nvPr/>
        </p:nvPicPr>
        <p:blipFill>
          <a:blip r:embed="rId2"/>
          <a:stretch>
            <a:fillRect/>
          </a:stretch>
        </p:blipFill>
        <p:spPr>
          <a:xfrm>
            <a:off x="1471055" y="1111250"/>
            <a:ext cx="1878569" cy="2333626"/>
          </a:xfrm>
          <a:prstGeom prst="rect">
            <a:avLst/>
          </a:prstGeom>
        </p:spPr>
      </p:pic>
      <p:sp>
        <p:nvSpPr>
          <p:cNvPr id="8" name="Subtitle 2"/>
          <p:cNvSpPr txBox="1">
            <a:spLocks/>
          </p:cNvSpPr>
          <p:nvPr/>
        </p:nvSpPr>
        <p:spPr>
          <a:xfrm>
            <a:off x="6585099" y="5254625"/>
            <a:ext cx="4123332" cy="1528947"/>
          </a:xfrm>
          <a:prstGeom prst="rect">
            <a:avLst/>
          </a:prstGeom>
        </p:spPr>
        <p:txBody>
          <a:bodyPr vert="horz" lIns="91440" tIns="45720" rIns="91440" bIns="45720" rtlCol="0">
            <a:normAutofit/>
          </a:bodyPr>
          <a:lstStyle>
            <a:lvl1pPr marL="0" indent="0" algn="l" defTabSz="914400" rtl="0" eaLnBrk="1" latinLnBrk="0" hangingPunct="1">
              <a:spcBef>
                <a:spcPts val="300"/>
              </a:spcBef>
              <a:buClr>
                <a:schemeClr val="accent1"/>
              </a:buClr>
              <a:buSzPct val="75000"/>
              <a:buFont typeface="Wingdings" pitchFamily="2" charset="2"/>
              <a:buNone/>
              <a:defRPr sz="14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rgbClr val="323232"/>
                </a:solidFill>
              </a:rPr>
              <a:t>Amber Larson</a:t>
            </a:r>
          </a:p>
          <a:p>
            <a:r>
              <a:rPr lang="en-US" sz="2400" dirty="0" smtClean="0">
                <a:solidFill>
                  <a:srgbClr val="323232"/>
                </a:solidFill>
              </a:rPr>
              <a:t>Paige </a:t>
            </a:r>
            <a:r>
              <a:rPr lang="en-US" sz="2400" dirty="0" err="1" smtClean="0">
                <a:solidFill>
                  <a:srgbClr val="323232"/>
                </a:solidFill>
              </a:rPr>
              <a:t>Narr</a:t>
            </a:r>
            <a:endParaRPr lang="en-US" sz="2400" dirty="0" smtClean="0">
              <a:solidFill>
                <a:srgbClr val="323232"/>
              </a:solidFill>
            </a:endParaRPr>
          </a:p>
          <a:p>
            <a:r>
              <a:rPr lang="en-US" sz="2400" dirty="0" smtClean="0">
                <a:solidFill>
                  <a:srgbClr val="323232"/>
                </a:solidFill>
              </a:rPr>
              <a:t>Gretchen </a:t>
            </a:r>
            <a:r>
              <a:rPr lang="en-US" sz="2400" dirty="0" err="1" smtClean="0">
                <a:solidFill>
                  <a:srgbClr val="323232"/>
                </a:solidFill>
              </a:rPr>
              <a:t>Selzer</a:t>
            </a:r>
            <a:endParaRPr lang="en-US" sz="2400" dirty="0" smtClean="0">
              <a:solidFill>
                <a:srgbClr val="323232"/>
              </a:solidFill>
            </a:endParaRPr>
          </a:p>
          <a:p>
            <a:pPr algn="r"/>
            <a:endParaRPr lang="en-US" sz="160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 Park High School</a:t>
            </a:r>
            <a:endParaRPr lang="en-US" dirty="0"/>
          </a:p>
        </p:txBody>
      </p:sp>
      <p:sp>
        <p:nvSpPr>
          <p:cNvPr id="3" name="Content Placeholder 2"/>
          <p:cNvSpPr>
            <a:spLocks noGrp="1"/>
          </p:cNvSpPr>
          <p:nvPr>
            <p:ph idx="1"/>
          </p:nvPr>
        </p:nvSpPr>
        <p:spPr/>
        <p:txBody>
          <a:bodyPr/>
          <a:lstStyle/>
          <a:p>
            <a:r>
              <a:rPr lang="en-US" sz="3200" dirty="0" smtClean="0"/>
              <a:t> School Improvement Goals</a:t>
            </a:r>
          </a:p>
          <a:p>
            <a:pPr lvl="1"/>
            <a:r>
              <a:rPr lang="en-US" sz="2400" dirty="0" smtClean="0"/>
              <a:t>12</a:t>
            </a:r>
            <a:r>
              <a:rPr lang="en-US" sz="2400" baseline="30000" dirty="0" smtClean="0"/>
              <a:t>th</a:t>
            </a:r>
            <a:r>
              <a:rPr lang="en-US" sz="2400" dirty="0" smtClean="0"/>
              <a:t> Grade &amp; Graduation Goals</a:t>
            </a:r>
            <a:endParaRPr lang="en-US" sz="2400" dirty="0"/>
          </a:p>
        </p:txBody>
      </p:sp>
      <p:pic>
        <p:nvPicPr>
          <p:cNvPr id="4" name="Picture 3"/>
          <p:cNvPicPr>
            <a:picLocks noChangeAspect="1"/>
          </p:cNvPicPr>
          <p:nvPr/>
        </p:nvPicPr>
        <p:blipFill>
          <a:blip r:embed="rId3"/>
          <a:stretch>
            <a:fillRect/>
          </a:stretch>
        </p:blipFill>
        <p:spPr>
          <a:xfrm>
            <a:off x="393700" y="3066548"/>
            <a:ext cx="8356600" cy="3251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 Park High School</a:t>
            </a:r>
            <a:endParaRPr lang="en-US" dirty="0"/>
          </a:p>
        </p:txBody>
      </p:sp>
      <p:sp>
        <p:nvSpPr>
          <p:cNvPr id="3" name="Content Placeholder 2"/>
          <p:cNvSpPr>
            <a:spLocks noGrp="1"/>
          </p:cNvSpPr>
          <p:nvPr>
            <p:ph idx="1"/>
          </p:nvPr>
        </p:nvSpPr>
        <p:spPr>
          <a:xfrm>
            <a:off x="498474" y="1600200"/>
            <a:ext cx="8359776" cy="4797425"/>
          </a:xfrm>
        </p:spPr>
        <p:txBody>
          <a:bodyPr>
            <a:normAutofit lnSpcReduction="10000"/>
          </a:bodyPr>
          <a:lstStyle/>
          <a:p>
            <a:r>
              <a:rPr lang="en-US" sz="3200" dirty="0" smtClean="0"/>
              <a:t> Counseling Department</a:t>
            </a:r>
          </a:p>
          <a:p>
            <a:pPr lvl="1"/>
            <a:r>
              <a:rPr lang="en-US" sz="2400" dirty="0" smtClean="0"/>
              <a:t>Eight total counselors</a:t>
            </a:r>
          </a:p>
          <a:p>
            <a:pPr lvl="1"/>
            <a:r>
              <a:rPr lang="en-US" sz="2400" dirty="0" smtClean="0"/>
              <a:t>One College &amp; Career Coach</a:t>
            </a:r>
          </a:p>
          <a:p>
            <a:pPr lvl="1"/>
            <a:r>
              <a:rPr lang="en-US" sz="2400" dirty="0" smtClean="0"/>
              <a:t>One Social Worker</a:t>
            </a:r>
          </a:p>
          <a:p>
            <a:pPr lvl="1"/>
            <a:endParaRPr lang="en-US" sz="2400" dirty="0" smtClean="0"/>
          </a:p>
          <a:p>
            <a:pPr lvl="1"/>
            <a:r>
              <a:rPr lang="en-US" sz="2400" dirty="0" smtClean="0"/>
              <a:t>Chris Baker – Freshmen Counselor</a:t>
            </a:r>
          </a:p>
          <a:p>
            <a:pPr lvl="1"/>
            <a:r>
              <a:rPr lang="en-US" sz="2400" dirty="0" smtClean="0"/>
              <a:t>Jessica Hubbell – General School Counselor</a:t>
            </a:r>
          </a:p>
          <a:p>
            <a:r>
              <a:rPr lang="en-US" sz="3459" dirty="0" smtClean="0"/>
              <a:t> </a:t>
            </a:r>
            <a:r>
              <a:rPr lang="en-US" sz="3200" dirty="0" smtClean="0"/>
              <a:t>Counseling Department Website</a:t>
            </a:r>
          </a:p>
          <a:p>
            <a:pPr lvl="1"/>
            <a:r>
              <a:rPr lang="en-US" sz="2400" dirty="0" smtClean="0"/>
              <a:t>Freshman, Sophomore, Junior, Senior Bulletins</a:t>
            </a:r>
          </a:p>
          <a:p>
            <a:pPr lvl="1"/>
            <a:r>
              <a:rPr lang="en-US" sz="2400" dirty="0" smtClean="0"/>
              <a:t>Additional resources available</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Community Mapping</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Mapping</a:t>
            </a:r>
            <a:endParaRPr lang="en-US" dirty="0"/>
          </a:p>
        </p:txBody>
      </p:sp>
      <p:sp>
        <p:nvSpPr>
          <p:cNvPr id="7" name="Content Placeholder 6"/>
          <p:cNvSpPr>
            <a:spLocks noGrp="1"/>
          </p:cNvSpPr>
          <p:nvPr>
            <p:ph sz="half" idx="2"/>
          </p:nvPr>
        </p:nvSpPr>
        <p:spPr>
          <a:xfrm>
            <a:off x="135466" y="2036356"/>
            <a:ext cx="3149993" cy="4140200"/>
          </a:xfrm>
        </p:spPr>
        <p:txBody>
          <a:bodyPr>
            <a:noAutofit/>
          </a:bodyPr>
          <a:lstStyle/>
          <a:p>
            <a:r>
              <a:rPr lang="en-US" sz="2400" dirty="0" smtClean="0">
                <a:solidFill>
                  <a:srgbClr val="C8BD29"/>
                </a:solidFill>
              </a:rPr>
              <a:t>Emotional/Mental Health</a:t>
            </a:r>
          </a:p>
          <a:p>
            <a:r>
              <a:rPr lang="en-US" sz="2400" dirty="0" smtClean="0">
                <a:solidFill>
                  <a:srgbClr val="FDA8AE"/>
                </a:solidFill>
              </a:rPr>
              <a:t>Physical Health</a:t>
            </a:r>
          </a:p>
          <a:p>
            <a:r>
              <a:rPr lang="en-US" sz="2400" dirty="0" smtClean="0">
                <a:solidFill>
                  <a:srgbClr val="7232A3"/>
                </a:solidFill>
              </a:rPr>
              <a:t>After-School/Educational</a:t>
            </a:r>
          </a:p>
          <a:p>
            <a:r>
              <a:rPr lang="en-US" sz="2400" dirty="0" smtClean="0">
                <a:solidFill>
                  <a:srgbClr val="4D8823"/>
                </a:solidFill>
              </a:rPr>
              <a:t>Business &amp; Industry</a:t>
            </a:r>
          </a:p>
          <a:p>
            <a:r>
              <a:rPr lang="en-US" sz="2400" dirty="0" smtClean="0">
                <a:solidFill>
                  <a:srgbClr val="AE352A"/>
                </a:solidFill>
              </a:rPr>
              <a:t>Religious/Spiritual </a:t>
            </a:r>
          </a:p>
          <a:p>
            <a:r>
              <a:rPr lang="en-US" sz="2400" dirty="0" smtClean="0">
                <a:solidFill>
                  <a:srgbClr val="31ACE6"/>
                </a:solidFill>
              </a:rPr>
              <a:t>Legislative</a:t>
            </a:r>
            <a:endParaRPr lang="en-US" sz="2400" dirty="0">
              <a:solidFill>
                <a:srgbClr val="31ACE6"/>
              </a:solidFill>
            </a:endParaRPr>
          </a:p>
        </p:txBody>
      </p:sp>
      <p:pic>
        <p:nvPicPr>
          <p:cNvPr id="5" name="Picture 4">
            <a:hlinkClick r:id="rId3"/>
          </p:cNvPr>
          <p:cNvPicPr>
            <a:picLocks noChangeAspect="1"/>
          </p:cNvPicPr>
          <p:nvPr/>
        </p:nvPicPr>
        <p:blipFill>
          <a:blip r:embed="rId4"/>
          <a:stretch>
            <a:fillRect/>
          </a:stretch>
        </p:blipFill>
        <p:spPr>
          <a:xfrm>
            <a:off x="3285459" y="2036356"/>
            <a:ext cx="5748598" cy="42199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Guiding Questions</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Site Visit</a:t>
            </a:r>
            <a:endParaRPr lang="en-US" dirty="0"/>
          </a:p>
        </p:txBody>
      </p:sp>
      <p:sp>
        <p:nvSpPr>
          <p:cNvPr id="5" name="Content Placeholder 4"/>
          <p:cNvSpPr>
            <a:spLocks noGrp="1"/>
          </p:cNvSpPr>
          <p:nvPr>
            <p:ph idx="1"/>
          </p:nvPr>
        </p:nvSpPr>
        <p:spPr/>
        <p:txBody>
          <a:bodyPr/>
          <a:lstStyle/>
          <a:p>
            <a:r>
              <a:rPr lang="en-US" sz="3200" dirty="0" smtClean="0"/>
              <a:t>What are you proud of at Lincoln Park High School?</a:t>
            </a:r>
          </a:p>
          <a:p>
            <a:pPr lvl="1"/>
            <a:r>
              <a:rPr lang="en-US" sz="2400" dirty="0" smtClean="0"/>
              <a:t>International Baccalaureate (IB) Program</a:t>
            </a:r>
          </a:p>
          <a:p>
            <a:pPr lvl="2"/>
            <a:r>
              <a:rPr lang="en-US" sz="2400" dirty="0" smtClean="0"/>
              <a:t>One counselor specifically for IB Program</a:t>
            </a:r>
          </a:p>
          <a:p>
            <a:pPr lvl="1"/>
            <a:r>
              <a:rPr lang="en-US" sz="2400" dirty="0" smtClean="0"/>
              <a:t>95% of students apply to college</a:t>
            </a:r>
          </a:p>
          <a:p>
            <a:pPr lvl="1"/>
            <a:r>
              <a:rPr lang="en-US" sz="2400" dirty="0" smtClean="0"/>
              <a:t>80% of students attend college</a:t>
            </a:r>
          </a:p>
          <a:p>
            <a:pPr lvl="1"/>
            <a:r>
              <a:rPr lang="en-US" sz="2400" dirty="0" smtClean="0"/>
              <a:t>Renowned music and performing arts programs</a:t>
            </a:r>
          </a:p>
          <a:p>
            <a:pPr lvl="1"/>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Visit</a:t>
            </a:r>
            <a:endParaRPr lang="en-US" dirty="0"/>
          </a:p>
        </p:txBody>
      </p:sp>
      <p:sp>
        <p:nvSpPr>
          <p:cNvPr id="3" name="Content Placeholder 2"/>
          <p:cNvSpPr>
            <a:spLocks noGrp="1"/>
          </p:cNvSpPr>
          <p:nvPr>
            <p:ph sz="half" idx="1"/>
          </p:nvPr>
        </p:nvSpPr>
        <p:spPr>
          <a:xfrm>
            <a:off x="264601" y="1985963"/>
            <a:ext cx="4211706" cy="4140200"/>
          </a:xfrm>
        </p:spPr>
        <p:txBody>
          <a:bodyPr>
            <a:normAutofit/>
          </a:bodyPr>
          <a:lstStyle/>
          <a:p>
            <a:r>
              <a:rPr lang="en-US" sz="3200" dirty="0" smtClean="0"/>
              <a:t> What kind of pressure do freshman students at Lincoln Park High School experience when transitioning to a new school? </a:t>
            </a:r>
          </a:p>
          <a:p>
            <a:pPr marL="228600" lvl="1" indent="0">
              <a:buNone/>
            </a:pPr>
            <a:endParaRPr lang="en-US" sz="2400" dirty="0" smtClean="0"/>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3698"/>
          <a:stretch/>
        </p:blipFill>
        <p:spPr>
          <a:xfrm>
            <a:off x="4605225" y="1985963"/>
            <a:ext cx="4239019" cy="43221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Visit</a:t>
            </a:r>
            <a:endParaRPr lang="en-US" dirty="0"/>
          </a:p>
        </p:txBody>
      </p:sp>
      <p:sp>
        <p:nvSpPr>
          <p:cNvPr id="3" name="Content Placeholder 2"/>
          <p:cNvSpPr>
            <a:spLocks noGrp="1"/>
          </p:cNvSpPr>
          <p:nvPr>
            <p:ph sz="half" idx="1"/>
          </p:nvPr>
        </p:nvSpPr>
        <p:spPr>
          <a:xfrm>
            <a:off x="5850983" y="2251777"/>
            <a:ext cx="3657600" cy="4140200"/>
          </a:xfrm>
        </p:spPr>
        <p:txBody>
          <a:bodyPr>
            <a:normAutofit/>
          </a:bodyPr>
          <a:lstStyle/>
          <a:p>
            <a:r>
              <a:rPr lang="en-US" sz="3200" dirty="0" smtClean="0"/>
              <a:t> Are there currently any unaddressed needs?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99" y="1778295"/>
            <a:ext cx="5709684" cy="428226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Visit</a:t>
            </a:r>
            <a:endParaRPr lang="en-US" dirty="0"/>
          </a:p>
        </p:txBody>
      </p:sp>
      <p:sp>
        <p:nvSpPr>
          <p:cNvPr id="3" name="Content Placeholder 2"/>
          <p:cNvSpPr>
            <a:spLocks noGrp="1"/>
          </p:cNvSpPr>
          <p:nvPr>
            <p:ph idx="1"/>
          </p:nvPr>
        </p:nvSpPr>
        <p:spPr/>
        <p:txBody>
          <a:bodyPr>
            <a:normAutofit/>
          </a:bodyPr>
          <a:lstStyle/>
          <a:p>
            <a:r>
              <a:rPr lang="en-US" sz="3200" dirty="0" smtClean="0"/>
              <a:t> What percentage of students reside in Lincoln Park? How does this factor influence your students?</a:t>
            </a:r>
          </a:p>
          <a:p>
            <a:pPr lvl="1"/>
            <a:r>
              <a:rPr lang="en-US" sz="2400" dirty="0" smtClean="0"/>
              <a:t>Students commute from various neighborhoods</a:t>
            </a:r>
          </a:p>
          <a:p>
            <a:pPr lvl="1"/>
            <a:r>
              <a:rPr lang="en-US" sz="2400" dirty="0" smtClean="0"/>
              <a:t>Resources must be accessible by public transportation</a:t>
            </a:r>
          </a:p>
          <a:p>
            <a:pPr lvl="1"/>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Needs Assessment</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School Profile</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Development of Needs Assessment</a:t>
            </a:r>
            <a:endParaRPr lang="en-US" dirty="0"/>
          </a:p>
        </p:txBody>
      </p:sp>
      <p:sp>
        <p:nvSpPr>
          <p:cNvPr id="5" name="Content Placeholder 4"/>
          <p:cNvSpPr>
            <a:spLocks noGrp="1"/>
          </p:cNvSpPr>
          <p:nvPr>
            <p:ph idx="1"/>
          </p:nvPr>
        </p:nvSpPr>
        <p:spPr/>
        <p:txBody>
          <a:bodyPr>
            <a:normAutofit/>
          </a:bodyPr>
          <a:lstStyle/>
          <a:p>
            <a:r>
              <a:rPr lang="en-US" sz="3200" dirty="0" smtClean="0"/>
              <a:t> Guided by the three American School Counselors Association (ASCA, 2004) domains:</a:t>
            </a:r>
          </a:p>
          <a:p>
            <a:pPr lvl="1"/>
            <a:r>
              <a:rPr lang="en-US" sz="2400" dirty="0" smtClean="0"/>
              <a:t>Academic</a:t>
            </a:r>
          </a:p>
          <a:p>
            <a:pPr lvl="1"/>
            <a:r>
              <a:rPr lang="en-US" sz="2400" dirty="0" smtClean="0"/>
              <a:t>Personal/Social</a:t>
            </a:r>
          </a:p>
          <a:p>
            <a:pPr lvl="1"/>
            <a:r>
              <a:rPr lang="en-US" sz="2400" dirty="0" smtClean="0"/>
              <a:t>College/Career</a:t>
            </a:r>
          </a:p>
          <a:p>
            <a:r>
              <a:rPr lang="en-US" sz="3200" dirty="0" smtClean="0"/>
              <a:t> Review LPHS school counselor perceived need</a:t>
            </a:r>
          </a:p>
          <a:p>
            <a:pPr marL="228600" lvl="1" indent="0">
              <a:buNone/>
            </a:pPr>
            <a:endParaRPr lang="en-US" sz="2200" dirty="0" smtClean="0"/>
          </a:p>
          <a:p>
            <a:pPr lvl="2">
              <a:buNone/>
            </a:pPr>
            <a:endParaRPr lang="en-US" sz="2200" dirty="0" smtClean="0"/>
          </a:p>
          <a:p>
            <a:pPr lvl="1"/>
            <a:endParaRPr lang="en-US" sz="22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Format</a:t>
            </a:r>
            <a:endParaRPr lang="en-US" dirty="0"/>
          </a:p>
        </p:txBody>
      </p:sp>
      <p:sp>
        <p:nvSpPr>
          <p:cNvPr id="3" name="Content Placeholder 2"/>
          <p:cNvSpPr>
            <a:spLocks noGrp="1"/>
          </p:cNvSpPr>
          <p:nvPr>
            <p:ph idx="1"/>
          </p:nvPr>
        </p:nvSpPr>
        <p:spPr>
          <a:xfrm>
            <a:off x="498474" y="1981200"/>
            <a:ext cx="8254369" cy="4528088"/>
          </a:xfrm>
        </p:spPr>
        <p:txBody>
          <a:bodyPr>
            <a:normAutofit lnSpcReduction="10000"/>
          </a:bodyPr>
          <a:lstStyle/>
          <a:p>
            <a:r>
              <a:rPr lang="en-US" sz="3200" dirty="0" smtClean="0"/>
              <a:t> Qualtrics Survey</a:t>
            </a:r>
          </a:p>
          <a:p>
            <a:r>
              <a:rPr lang="en-US" sz="3200" dirty="0" smtClean="0"/>
              <a:t> 11 Questions</a:t>
            </a:r>
          </a:p>
          <a:p>
            <a:pPr lvl="1"/>
            <a:r>
              <a:rPr lang="en-US" sz="2400" dirty="0" smtClean="0"/>
              <a:t>6 </a:t>
            </a:r>
            <a:r>
              <a:rPr lang="en-US" sz="2400" dirty="0"/>
              <a:t>m</a:t>
            </a:r>
            <a:r>
              <a:rPr lang="en-US" sz="2400" dirty="0" smtClean="0"/>
              <a:t>ultiple choice, 3 questions including a subset of 5-7 Likert scale questions</a:t>
            </a:r>
          </a:p>
          <a:p>
            <a:pPr lvl="1"/>
            <a:r>
              <a:rPr lang="en-US" sz="2400" dirty="0" smtClean="0"/>
              <a:t>2 open </a:t>
            </a:r>
            <a:r>
              <a:rPr lang="en-US" sz="2400" dirty="0"/>
              <a:t>e</a:t>
            </a:r>
            <a:r>
              <a:rPr lang="en-US" sz="2400" dirty="0" smtClean="0"/>
              <a:t>nded questions</a:t>
            </a:r>
          </a:p>
          <a:p>
            <a:r>
              <a:rPr lang="en-US" sz="3200" dirty="0" smtClean="0"/>
              <a:t> Delivered electronically at individual counseling meeting with Chris Baker</a:t>
            </a:r>
          </a:p>
          <a:p>
            <a:r>
              <a:rPr lang="en-US" sz="3200" dirty="0" smtClean="0"/>
              <a:t> Survey completed by 376 students</a:t>
            </a:r>
          </a:p>
          <a:p>
            <a:endParaRPr lang="en-US" sz="26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Results</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Data</a:t>
            </a:r>
            <a:endParaRPr lang="en-US" dirty="0"/>
          </a:p>
        </p:txBody>
      </p:sp>
      <p:sp>
        <p:nvSpPr>
          <p:cNvPr id="12" name="Content Placeholder 11"/>
          <p:cNvSpPr>
            <a:spLocks noGrp="1"/>
          </p:cNvSpPr>
          <p:nvPr>
            <p:ph sz="half" idx="2"/>
          </p:nvPr>
        </p:nvSpPr>
        <p:spPr>
          <a:xfrm>
            <a:off x="5866283" y="2428875"/>
            <a:ext cx="3756213" cy="3286125"/>
          </a:xfrm>
        </p:spPr>
        <p:txBody>
          <a:bodyPr>
            <a:normAutofit/>
          </a:bodyPr>
          <a:lstStyle/>
          <a:p>
            <a:r>
              <a:rPr lang="en-US" sz="3200" dirty="0" smtClean="0"/>
              <a:t> I identify as: </a:t>
            </a:r>
          </a:p>
          <a:p>
            <a:pPr lvl="1"/>
            <a:r>
              <a:rPr lang="en-US" sz="2400" dirty="0" smtClean="0"/>
              <a:t>65.85% Female</a:t>
            </a:r>
          </a:p>
          <a:p>
            <a:pPr lvl="1"/>
            <a:r>
              <a:rPr lang="en-US" sz="2400" dirty="0" smtClean="0"/>
              <a:t>33.33% Male</a:t>
            </a:r>
          </a:p>
          <a:p>
            <a:pPr lvl="1"/>
            <a:r>
              <a:rPr lang="en-US" sz="2400" dirty="0" smtClean="0"/>
              <a:t>0.81% Other</a:t>
            </a:r>
          </a:p>
          <a:p>
            <a:pPr lvl="2"/>
            <a:r>
              <a:rPr lang="en-US" sz="2400" dirty="0" smtClean="0"/>
              <a:t>Gender Fluid</a:t>
            </a:r>
          </a:p>
          <a:p>
            <a:pPr lvl="2"/>
            <a:r>
              <a:rPr lang="en-US" sz="2400" dirty="0" smtClean="0"/>
              <a:t>Gender Queer</a:t>
            </a:r>
          </a:p>
        </p:txBody>
      </p:sp>
      <p:pic>
        <p:nvPicPr>
          <p:cNvPr id="13" name="Picture 12"/>
          <p:cNvPicPr>
            <a:picLocks noChangeAspect="1"/>
          </p:cNvPicPr>
          <p:nvPr/>
        </p:nvPicPr>
        <p:blipFill>
          <a:blip r:embed="rId2"/>
          <a:stretch>
            <a:fillRect/>
          </a:stretch>
        </p:blipFill>
        <p:spPr>
          <a:xfrm>
            <a:off x="138223" y="2428874"/>
            <a:ext cx="5728060" cy="300504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Data</a:t>
            </a:r>
            <a:endParaRPr lang="en-US" dirty="0"/>
          </a:p>
        </p:txBody>
      </p:sp>
      <p:sp>
        <p:nvSpPr>
          <p:cNvPr id="5" name="Content Placeholder 4"/>
          <p:cNvSpPr>
            <a:spLocks noGrp="1"/>
          </p:cNvSpPr>
          <p:nvPr>
            <p:ph idx="1"/>
          </p:nvPr>
        </p:nvSpPr>
        <p:spPr>
          <a:xfrm>
            <a:off x="498474" y="2143125"/>
            <a:ext cx="8137526" cy="4929189"/>
          </a:xfrm>
        </p:spPr>
        <p:txBody>
          <a:bodyPr>
            <a:normAutofit/>
          </a:bodyPr>
          <a:lstStyle/>
          <a:p>
            <a:r>
              <a:rPr lang="en-US" sz="3200" dirty="0" smtClean="0"/>
              <a:t> I identify with the following ethnicity:</a:t>
            </a:r>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buNone/>
            </a:pPr>
            <a:endParaRPr lang="en-US" sz="2400" dirty="0" smtClean="0"/>
          </a:p>
          <a:p>
            <a:pPr lvl="1"/>
            <a:r>
              <a:rPr lang="en-US" sz="2400" dirty="0" smtClean="0"/>
              <a:t>Other: White and Black, Spanish, Caucasian/African American, Black and Mexican, Black American</a:t>
            </a:r>
            <a:endParaRPr lang="en-US" sz="2400" dirty="0"/>
          </a:p>
        </p:txBody>
      </p:sp>
      <p:pic>
        <p:nvPicPr>
          <p:cNvPr id="6" name="Picture 5"/>
          <p:cNvPicPr>
            <a:picLocks noChangeAspect="1"/>
          </p:cNvPicPr>
          <p:nvPr/>
        </p:nvPicPr>
        <p:blipFill>
          <a:blip r:embed="rId2"/>
          <a:stretch>
            <a:fillRect/>
          </a:stretch>
        </p:blipFill>
        <p:spPr>
          <a:xfrm>
            <a:off x="1" y="2826655"/>
            <a:ext cx="9144000" cy="283436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Domain: Academic/Career</a:t>
            </a:r>
            <a:endParaRPr lang="en-US" dirty="0"/>
          </a:p>
        </p:txBody>
      </p:sp>
      <p:sp>
        <p:nvSpPr>
          <p:cNvPr id="3" name="Content Placeholder 2"/>
          <p:cNvSpPr>
            <a:spLocks noGrp="1"/>
          </p:cNvSpPr>
          <p:nvPr>
            <p:ph idx="1"/>
          </p:nvPr>
        </p:nvSpPr>
        <p:spPr>
          <a:xfrm>
            <a:off x="498474" y="1639651"/>
            <a:ext cx="7556313" cy="4144963"/>
          </a:xfrm>
        </p:spPr>
        <p:txBody>
          <a:bodyPr/>
          <a:lstStyle/>
          <a:p>
            <a:r>
              <a:rPr lang="en-US" sz="2400" dirty="0" smtClean="0"/>
              <a:t>I need help with the following SCHOOL concerns:</a:t>
            </a:r>
          </a:p>
          <a:p>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2" y="2142918"/>
            <a:ext cx="9004669" cy="395795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Domain: Personal/Social</a:t>
            </a:r>
            <a:endParaRPr lang="en-US" dirty="0"/>
          </a:p>
        </p:txBody>
      </p:sp>
      <p:sp>
        <p:nvSpPr>
          <p:cNvPr id="2" name="Content Placeholder 1"/>
          <p:cNvSpPr>
            <a:spLocks noGrp="1"/>
          </p:cNvSpPr>
          <p:nvPr>
            <p:ph idx="1"/>
          </p:nvPr>
        </p:nvSpPr>
        <p:spPr>
          <a:xfrm>
            <a:off x="273315" y="1623576"/>
            <a:ext cx="8263765" cy="4144963"/>
          </a:xfrm>
        </p:spPr>
        <p:txBody>
          <a:bodyPr/>
          <a:lstStyle/>
          <a:p>
            <a:r>
              <a:rPr lang="en-US" sz="2400" dirty="0" smtClean="0"/>
              <a:t>Please answer the following PERSONAL statements:</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7" y="2191710"/>
            <a:ext cx="9066666" cy="397460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Student-School Counselor Relationship</a:t>
            </a:r>
            <a:endParaRPr lang="en-US" dirty="0"/>
          </a:p>
        </p:txBody>
      </p:sp>
      <p:sp>
        <p:nvSpPr>
          <p:cNvPr id="3" name="Content Placeholder 2"/>
          <p:cNvSpPr>
            <a:spLocks noGrp="1"/>
          </p:cNvSpPr>
          <p:nvPr>
            <p:ph idx="1"/>
          </p:nvPr>
        </p:nvSpPr>
        <p:spPr>
          <a:xfrm>
            <a:off x="498474" y="1671801"/>
            <a:ext cx="7556313" cy="4144963"/>
          </a:xfrm>
        </p:spPr>
        <p:txBody>
          <a:bodyPr/>
          <a:lstStyle/>
          <a:p>
            <a:r>
              <a:rPr lang="en-US" sz="2400" dirty="0" smtClean="0"/>
              <a:t>Please answer the following statements:</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7" y="2298382"/>
            <a:ext cx="8994573" cy="3794165"/>
          </a:xfrm>
          <a:prstGeom prst="rect">
            <a:avLst/>
          </a:prstGeom>
        </p:spPr>
      </p:pic>
    </p:spTree>
    <p:extLst>
      <p:ext uri="{BB962C8B-B14F-4D97-AF65-F5344CB8AC3E}">
        <p14:creationId xmlns:p14="http://schemas.microsoft.com/office/powerpoint/2010/main" val="101987933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Student Satisfaction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64" y="2041179"/>
            <a:ext cx="8396963" cy="43446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8345563" y="-3555171"/>
            <a:ext cx="671112" cy="3472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244" y="2242456"/>
            <a:ext cx="1520825" cy="18954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5658" y="484094"/>
            <a:ext cx="1981200" cy="1181100"/>
          </a:xfrm>
          <a:prstGeom prst="rect">
            <a:avLst/>
          </a:prstGeom>
        </p:spPr>
      </p:pic>
    </p:spTree>
    <p:extLst>
      <p:ext uri="{BB962C8B-B14F-4D97-AF65-F5344CB8AC3E}">
        <p14:creationId xmlns:p14="http://schemas.microsoft.com/office/powerpoint/2010/main" val="395627033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Next Steps…</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 Park High School</a:t>
            </a:r>
            <a:endParaRPr lang="en-US" dirty="0"/>
          </a:p>
        </p:txBody>
      </p:sp>
      <p:sp>
        <p:nvSpPr>
          <p:cNvPr id="3" name="Content Placeholder 2"/>
          <p:cNvSpPr>
            <a:spLocks noGrp="1"/>
          </p:cNvSpPr>
          <p:nvPr>
            <p:ph idx="1"/>
          </p:nvPr>
        </p:nvSpPr>
        <p:spPr>
          <a:xfrm>
            <a:off x="371474" y="2032000"/>
            <a:ext cx="8232776" cy="5019675"/>
          </a:xfrm>
        </p:spPr>
        <p:txBody>
          <a:bodyPr>
            <a:normAutofit/>
          </a:bodyPr>
          <a:lstStyle/>
          <a:p>
            <a:r>
              <a:rPr lang="en-US" sz="3200" dirty="0" smtClean="0"/>
              <a:t> 2001 N Orchard Street, Chicago, IL  60614</a:t>
            </a:r>
          </a:p>
          <a:p>
            <a:r>
              <a:rPr lang="en-US" sz="3200" dirty="0" smtClean="0"/>
              <a:t> City of Chicago School District 299</a:t>
            </a:r>
          </a:p>
          <a:p>
            <a:pPr lvl="1"/>
            <a:r>
              <a:rPr lang="en-US" sz="2400" dirty="0" smtClean="0"/>
              <a:t>Illinois Report Card Fast Facts about District 299</a:t>
            </a:r>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buNone/>
            </a:pPr>
            <a:endParaRPr lang="en-US" dirty="0" smtClean="0"/>
          </a:p>
          <a:p>
            <a:endParaRPr lang="en-US" dirty="0"/>
          </a:p>
        </p:txBody>
      </p:sp>
      <p:pic>
        <p:nvPicPr>
          <p:cNvPr id="4" name="Picture 3"/>
          <p:cNvPicPr>
            <a:picLocks noChangeAspect="1"/>
          </p:cNvPicPr>
          <p:nvPr/>
        </p:nvPicPr>
        <p:blipFill>
          <a:blip r:embed="rId3"/>
          <a:stretch>
            <a:fillRect/>
          </a:stretch>
        </p:blipFill>
        <p:spPr>
          <a:xfrm>
            <a:off x="498474" y="4106272"/>
            <a:ext cx="2594197" cy="2033587"/>
          </a:xfrm>
          <a:prstGeom prst="rect">
            <a:avLst/>
          </a:prstGeom>
        </p:spPr>
      </p:pic>
      <p:pic>
        <p:nvPicPr>
          <p:cNvPr id="5" name="Picture 4"/>
          <p:cNvPicPr>
            <a:picLocks noChangeAspect="1"/>
          </p:cNvPicPr>
          <p:nvPr/>
        </p:nvPicPr>
        <p:blipFill>
          <a:blip r:embed="rId4"/>
          <a:stretch>
            <a:fillRect/>
          </a:stretch>
        </p:blipFill>
        <p:spPr>
          <a:xfrm>
            <a:off x="3343274" y="4106272"/>
            <a:ext cx="2594197" cy="2033587"/>
          </a:xfrm>
          <a:prstGeom prst="rect">
            <a:avLst/>
          </a:prstGeom>
        </p:spPr>
      </p:pic>
      <p:pic>
        <p:nvPicPr>
          <p:cNvPr id="6" name="Picture 5"/>
          <p:cNvPicPr>
            <a:picLocks noChangeAspect="1"/>
          </p:cNvPicPr>
          <p:nvPr/>
        </p:nvPicPr>
        <p:blipFill>
          <a:blip r:embed="rId5"/>
          <a:stretch>
            <a:fillRect/>
          </a:stretch>
        </p:blipFill>
        <p:spPr>
          <a:xfrm>
            <a:off x="6143846" y="4106272"/>
            <a:ext cx="2587404" cy="20345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Steps…</a:t>
            </a:r>
            <a:endParaRPr lang="en-US" dirty="0"/>
          </a:p>
        </p:txBody>
      </p:sp>
      <p:sp>
        <p:nvSpPr>
          <p:cNvPr id="5" name="Content Placeholder 4"/>
          <p:cNvSpPr>
            <a:spLocks noGrp="1"/>
          </p:cNvSpPr>
          <p:nvPr>
            <p:ph sz="half" idx="1"/>
          </p:nvPr>
        </p:nvSpPr>
        <p:spPr/>
        <p:txBody>
          <a:bodyPr>
            <a:normAutofit fontScale="85000" lnSpcReduction="10000"/>
          </a:bodyPr>
          <a:lstStyle/>
          <a:p>
            <a:r>
              <a:rPr lang="en-US" sz="3200" dirty="0" smtClean="0"/>
              <a:t>Academic/Career</a:t>
            </a:r>
            <a:endParaRPr lang="en-US" sz="3200" dirty="0"/>
          </a:p>
          <a:p>
            <a:pPr lvl="1"/>
            <a:r>
              <a:rPr lang="en-US" sz="2400" dirty="0" smtClean="0"/>
              <a:t>Create classroom lessons focused on organization, study and test-taking skills</a:t>
            </a:r>
          </a:p>
          <a:p>
            <a:pPr lvl="1"/>
            <a:r>
              <a:rPr lang="en-US" sz="2400" dirty="0" smtClean="0"/>
              <a:t>Enhance teacher involvement with curriculum development</a:t>
            </a:r>
          </a:p>
          <a:p>
            <a:pPr lvl="1"/>
            <a:r>
              <a:rPr lang="en-US" sz="2400" dirty="0" smtClean="0"/>
              <a:t>Develop Senior/Freshman Mentor Program</a:t>
            </a:r>
          </a:p>
          <a:p>
            <a:pPr lvl="1"/>
            <a:r>
              <a:rPr lang="en-US" sz="2400" dirty="0" smtClean="0"/>
              <a:t>Partner with YMCA Achievers Program</a:t>
            </a:r>
          </a:p>
        </p:txBody>
      </p:sp>
      <p:pic>
        <p:nvPicPr>
          <p:cNvPr id="6" name="Content Placeholder 5"/>
          <p:cNvPicPr>
            <a:picLocks noGrp="1" noChangeAspect="1"/>
          </p:cNvPicPr>
          <p:nvPr>
            <p:ph idx="1"/>
          </p:nvPr>
        </p:nvPicPr>
        <p:blipFill>
          <a:blip r:embed="rId3"/>
          <a:stretch>
            <a:fillRect/>
          </a:stretch>
        </p:blipFill>
        <p:spPr>
          <a:xfrm>
            <a:off x="4698626" y="1985963"/>
            <a:ext cx="3895218" cy="4140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Steps…</a:t>
            </a:r>
            <a:endParaRPr lang="en-US" dirty="0"/>
          </a:p>
        </p:txBody>
      </p:sp>
      <p:sp>
        <p:nvSpPr>
          <p:cNvPr id="5" name="Content Placeholder 4"/>
          <p:cNvSpPr>
            <a:spLocks noGrp="1"/>
          </p:cNvSpPr>
          <p:nvPr>
            <p:ph sz="half" idx="1"/>
          </p:nvPr>
        </p:nvSpPr>
        <p:spPr>
          <a:xfrm>
            <a:off x="4505742" y="2116231"/>
            <a:ext cx="3549045" cy="3944190"/>
          </a:xfrm>
        </p:spPr>
        <p:txBody>
          <a:bodyPr>
            <a:normAutofit/>
          </a:bodyPr>
          <a:lstStyle/>
          <a:p>
            <a:r>
              <a:rPr lang="en-US" sz="3200" dirty="0" smtClean="0"/>
              <a:t>Personal/Social</a:t>
            </a:r>
          </a:p>
          <a:p>
            <a:pPr lvl="1"/>
            <a:r>
              <a:rPr lang="en-US" sz="2400" dirty="0" smtClean="0"/>
              <a:t>Establish an interpersonal counseling group</a:t>
            </a:r>
          </a:p>
          <a:p>
            <a:pPr lvl="1"/>
            <a:r>
              <a:rPr lang="en-US" sz="2400" dirty="0" smtClean="0"/>
              <a:t>Partner with Boys &amp; Girls Club Big Brothers/Big Sisters Mentoring Program</a:t>
            </a:r>
          </a:p>
        </p:txBody>
      </p:sp>
      <p:pic>
        <p:nvPicPr>
          <p:cNvPr id="7" name="Content Placeholder 5"/>
          <p:cNvPicPr>
            <a:picLocks noGrp="1" noChangeAspect="1"/>
          </p:cNvPicPr>
          <p:nvPr>
            <p:ph idx="1"/>
          </p:nvPr>
        </p:nvPicPr>
        <p:blipFill>
          <a:blip r:embed="rId3"/>
          <a:stretch>
            <a:fillRect/>
          </a:stretch>
        </p:blipFill>
        <p:spPr>
          <a:xfrm>
            <a:off x="565824" y="2116231"/>
            <a:ext cx="3710806" cy="39441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Steps…</a:t>
            </a:r>
            <a:endParaRPr lang="en-US" dirty="0"/>
          </a:p>
        </p:txBody>
      </p:sp>
      <p:sp>
        <p:nvSpPr>
          <p:cNvPr id="5" name="Content Placeholder 4"/>
          <p:cNvSpPr>
            <a:spLocks noGrp="1"/>
          </p:cNvSpPr>
          <p:nvPr>
            <p:ph idx="1"/>
          </p:nvPr>
        </p:nvSpPr>
        <p:spPr/>
        <p:txBody>
          <a:bodyPr>
            <a:normAutofit/>
          </a:bodyPr>
          <a:lstStyle/>
          <a:p>
            <a:r>
              <a:rPr lang="en-US" sz="3200" dirty="0" smtClean="0"/>
              <a:t>Student-School Counselor Relationship</a:t>
            </a:r>
            <a:endParaRPr lang="en-US" sz="3200" dirty="0"/>
          </a:p>
          <a:p>
            <a:pPr lvl="1"/>
            <a:r>
              <a:rPr lang="en-US" sz="2400" dirty="0" smtClean="0"/>
              <a:t>Improve school wide awareness on the school counselor’s role</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Steps…</a:t>
            </a:r>
            <a:endParaRPr lang="en-US" dirty="0"/>
          </a:p>
        </p:txBody>
      </p:sp>
      <p:sp>
        <p:nvSpPr>
          <p:cNvPr id="5" name="Content Placeholder 4"/>
          <p:cNvSpPr>
            <a:spLocks noGrp="1"/>
          </p:cNvSpPr>
          <p:nvPr>
            <p:ph idx="1"/>
          </p:nvPr>
        </p:nvSpPr>
        <p:spPr/>
        <p:txBody>
          <a:bodyPr>
            <a:normAutofit/>
          </a:bodyPr>
          <a:lstStyle/>
          <a:p>
            <a:r>
              <a:rPr lang="en-US" sz="3200" dirty="0" smtClean="0"/>
              <a:t>Plans for the next phase of research:</a:t>
            </a:r>
          </a:p>
          <a:p>
            <a:pPr lvl="1"/>
            <a:r>
              <a:rPr lang="en-US" sz="2400" dirty="0" smtClean="0"/>
              <a:t>Review data and results with Chris and Jessica and share proposed intervention strategies</a:t>
            </a:r>
          </a:p>
          <a:p>
            <a:pPr lvl="1"/>
            <a:r>
              <a:rPr lang="en-US" sz="2400" dirty="0" smtClean="0"/>
              <a:t>Explore current strategies and programs in place related to three ASCA domains</a:t>
            </a:r>
          </a:p>
          <a:p>
            <a:pPr lvl="1"/>
            <a:r>
              <a:rPr lang="en-US" sz="2400" dirty="0" smtClean="0"/>
              <a:t>Research current school community’s perspective on school counselor’s role and explore ways to strengthen collaboration and partnership</a:t>
            </a:r>
          </a:p>
          <a:p>
            <a:pPr lvl="1"/>
            <a:endParaRPr lang="en-US" dirty="0"/>
          </a:p>
        </p:txBody>
      </p:sp>
    </p:spTree>
    <p:extLst>
      <p:ext uri="{BB962C8B-B14F-4D97-AF65-F5344CB8AC3E}">
        <p14:creationId xmlns:p14="http://schemas.microsoft.com/office/powerpoint/2010/main" val="317390744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http://www.thesportsbank.net/core/wp-content/uploads/2010/03/ohio-state-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572" y="937437"/>
            <a:ext cx="3698800" cy="4931734"/>
          </a:xfrm>
          <a:prstGeom prst="rect">
            <a:avLst/>
          </a:prstGeom>
        </p:spPr>
      </p:pic>
      <p:sp>
        <p:nvSpPr>
          <p:cNvPr id="18" name="Rectangular Callout 17"/>
          <p:cNvSpPr/>
          <p:nvPr/>
        </p:nvSpPr>
        <p:spPr>
          <a:xfrm>
            <a:off x="902612" y="1229389"/>
            <a:ext cx="2178476" cy="1648048"/>
          </a:xfrm>
          <a:prstGeom prst="wedgeRectCallout">
            <a:avLst>
              <a:gd name="adj1" fmla="val 56841"/>
              <a:gd name="adj2" fmla="val 82500"/>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730783" y="1590454"/>
            <a:ext cx="2522133" cy="925918"/>
          </a:xfrm>
          <a:prstGeom prst="rect">
            <a:avLst/>
          </a:prstGeom>
        </p:spPr>
        <p:txBody>
          <a:bodyPr vert="horz" lIns="91440" tIns="45720" rIns="91440" bIns="45720" rtlCol="0" anchor="b" anchorCtr="0">
            <a:normAutofit fontScale="90000" lnSpcReduction="20000"/>
          </a:bodyPr>
          <a:lstStyle>
            <a:lvl1pPr algn="l" defTabSz="914400" rtl="0" eaLnBrk="1" latinLnBrk="0" hangingPunct="1">
              <a:spcBef>
                <a:spcPct val="0"/>
              </a:spcBef>
              <a:buNone/>
              <a:defRPr sz="2600" b="0" kern="1200">
                <a:solidFill>
                  <a:schemeClr val="bg1"/>
                </a:solidFill>
                <a:latin typeface="+mj-lt"/>
                <a:ea typeface="+mj-ea"/>
                <a:cs typeface="+mj-cs"/>
              </a:defRPr>
            </a:lvl1pPr>
          </a:lstStyle>
          <a:p>
            <a:pPr algn="ctr"/>
            <a:r>
              <a:rPr lang="en-US" sz="3600" dirty="0" smtClean="0">
                <a:solidFill>
                  <a:schemeClr val="tx1"/>
                </a:solidFill>
              </a:rPr>
              <a:t>Go Buckeyes!</a:t>
            </a:r>
            <a:endParaRPr lang="en-US" sz="3600" dirty="0">
              <a:solidFill>
                <a:schemeClr val="tx1"/>
              </a:solidFill>
            </a:endParaRPr>
          </a:p>
        </p:txBody>
      </p:sp>
    </p:spTree>
    <p:extLst>
      <p:ext uri="{BB962C8B-B14F-4D97-AF65-F5344CB8AC3E}">
        <p14:creationId xmlns:p14="http://schemas.microsoft.com/office/powerpoint/2010/main" val="420228550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932" y="4893733"/>
            <a:ext cx="8161867" cy="933450"/>
          </a:xfrm>
        </p:spPr>
        <p:txBody>
          <a:bodyPr>
            <a:normAutofit fontScale="90000"/>
          </a:bodyPr>
          <a:lstStyle/>
          <a:p>
            <a:pPr algn="ctr"/>
            <a:r>
              <a:rPr lang="en-US" sz="4800" b="1" dirty="0" smtClean="0">
                <a:solidFill>
                  <a:schemeClr val="accent3"/>
                </a:solidFill>
              </a:rPr>
              <a:t>School counselors can change the world!</a:t>
            </a:r>
            <a:endParaRPr lang="en-US" sz="4800" b="1" dirty="0">
              <a:solidFill>
                <a:schemeClr val="accent3"/>
              </a:solidFill>
            </a:endParaRPr>
          </a:p>
        </p:txBody>
      </p:sp>
      <p:sp>
        <p:nvSpPr>
          <p:cNvPr id="3" name="Sun 2"/>
          <p:cNvSpPr/>
          <p:nvPr/>
        </p:nvSpPr>
        <p:spPr>
          <a:xfrm>
            <a:off x="1369348" y="1118265"/>
            <a:ext cx="2095674" cy="2233837"/>
          </a:xfrm>
          <a:prstGeom prst="sun">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a:xfrm>
            <a:off x="498474" y="1600200"/>
            <a:ext cx="8645526" cy="5257800"/>
          </a:xfrm>
        </p:spPr>
        <p:txBody>
          <a:bodyPr>
            <a:normAutofit fontScale="92500" lnSpcReduction="10000"/>
          </a:bodyPr>
          <a:lstStyle/>
          <a:p>
            <a:r>
              <a:rPr lang="en-US" dirty="0" smtClean="0"/>
              <a:t>Illinois Report Card</a:t>
            </a:r>
          </a:p>
          <a:p>
            <a:pPr lvl="1"/>
            <a:r>
              <a:rPr lang="en-US" dirty="0">
                <a:solidFill>
                  <a:schemeClr val="tx2"/>
                </a:solidFill>
                <a:hlinkClick r:id="rId3"/>
              </a:rPr>
              <a:t>https://</a:t>
            </a:r>
            <a:r>
              <a:rPr lang="en-US" dirty="0" smtClean="0">
                <a:solidFill>
                  <a:schemeClr val="tx2"/>
                </a:solidFill>
                <a:hlinkClick r:id="rId3"/>
              </a:rPr>
              <a:t>illinoisreportcard.com/District.aspx?DistrictID=15016299025</a:t>
            </a:r>
            <a:endParaRPr lang="en-US" dirty="0" smtClean="0">
              <a:solidFill>
                <a:schemeClr val="tx2"/>
              </a:solidFill>
            </a:endParaRPr>
          </a:p>
          <a:p>
            <a:pPr lvl="1"/>
            <a:r>
              <a:rPr lang="en-US" dirty="0">
                <a:solidFill>
                  <a:schemeClr val="tx2"/>
                </a:solidFill>
                <a:hlinkClick r:id="rId4"/>
              </a:rPr>
              <a:t>http://</a:t>
            </a:r>
            <a:r>
              <a:rPr lang="en-US" dirty="0" smtClean="0">
                <a:solidFill>
                  <a:schemeClr val="tx2"/>
                </a:solidFill>
                <a:hlinkClick r:id="rId4"/>
              </a:rPr>
              <a:t>illinoisreportcard.com/School.aspx?schoolID=150162990250047</a:t>
            </a:r>
            <a:endParaRPr lang="en-US" dirty="0" smtClean="0">
              <a:solidFill>
                <a:schemeClr val="tx2"/>
              </a:solidFill>
            </a:endParaRPr>
          </a:p>
          <a:p>
            <a:pPr lvl="1"/>
            <a:r>
              <a:rPr lang="en-US" dirty="0">
                <a:solidFill>
                  <a:srgbClr val="323232"/>
                </a:solidFill>
                <a:hlinkClick r:id="rId5"/>
              </a:rPr>
              <a:t>http://</a:t>
            </a:r>
            <a:r>
              <a:rPr lang="en-US" dirty="0" smtClean="0">
                <a:solidFill>
                  <a:srgbClr val="323232"/>
                </a:solidFill>
                <a:hlinkClick r:id="rId5"/>
              </a:rPr>
              <a:t>illinoisreportcard.com/School.aspx?source=StudentCharacteristics&amp;source2=StudentDemographics&amp;Schoolid=150162990250047</a:t>
            </a:r>
            <a:endParaRPr lang="en-US" dirty="0" smtClean="0">
              <a:solidFill>
                <a:srgbClr val="323232"/>
              </a:solidFill>
            </a:endParaRPr>
          </a:p>
          <a:p>
            <a:pPr lvl="1"/>
            <a:r>
              <a:rPr lang="en-US" dirty="0">
                <a:solidFill>
                  <a:srgbClr val="323232"/>
                </a:solidFill>
                <a:hlinkClick r:id="rId6"/>
              </a:rPr>
              <a:t>http://</a:t>
            </a:r>
            <a:r>
              <a:rPr lang="en-US" dirty="0" smtClean="0">
                <a:solidFill>
                  <a:srgbClr val="323232"/>
                </a:solidFill>
                <a:hlinkClick r:id="rId6"/>
              </a:rPr>
              <a:t>illinoisreportcard.com/School.aspx?source=StudentCharacteristics&amp;source2=LowIncome&amp;Schoolid=150162990250047</a:t>
            </a:r>
            <a:endParaRPr lang="en-US" dirty="0" smtClean="0">
              <a:solidFill>
                <a:srgbClr val="323232"/>
              </a:solidFill>
            </a:endParaRPr>
          </a:p>
          <a:p>
            <a:pPr lvl="1"/>
            <a:r>
              <a:rPr lang="en-US" dirty="0">
                <a:solidFill>
                  <a:schemeClr val="tx2"/>
                </a:solidFill>
                <a:hlinkClick r:id="rId7"/>
              </a:rPr>
              <a:t>http://</a:t>
            </a:r>
            <a:r>
              <a:rPr lang="en-US" dirty="0" smtClean="0">
                <a:solidFill>
                  <a:schemeClr val="tx2"/>
                </a:solidFill>
                <a:hlinkClick r:id="rId7"/>
              </a:rPr>
              <a:t>illinoisreportcard.com/school.aspx?source=Trends&amp;source2=Status&amp;Schoolid=150162990250047</a:t>
            </a:r>
            <a:endParaRPr lang="en-US" dirty="0" smtClean="0">
              <a:solidFill>
                <a:schemeClr val="tx2"/>
              </a:solidFill>
            </a:endParaRPr>
          </a:p>
          <a:p>
            <a:r>
              <a:rPr lang="en-US" dirty="0" smtClean="0">
                <a:solidFill>
                  <a:schemeClr val="tx2"/>
                </a:solidFill>
              </a:rPr>
              <a:t>CPS School Report</a:t>
            </a:r>
          </a:p>
          <a:p>
            <a:pPr lvl="1"/>
            <a:r>
              <a:rPr lang="en-US" dirty="0">
                <a:solidFill>
                  <a:schemeClr val="tx2"/>
                </a:solidFill>
                <a:hlinkClick r:id="rId8"/>
              </a:rPr>
              <a:t>http://</a:t>
            </a:r>
            <a:r>
              <a:rPr lang="en-US" dirty="0" smtClean="0">
                <a:solidFill>
                  <a:schemeClr val="tx2"/>
                </a:solidFill>
                <a:hlinkClick r:id="rId8"/>
              </a:rPr>
              <a:t>schoolreports.cps.edu/CIWP_2012/SchoolID609738_HSCIWP_as_of_112212.pdf</a:t>
            </a:r>
            <a:endParaRPr lang="en-US" dirty="0" smtClean="0">
              <a:solidFill>
                <a:schemeClr val="tx2"/>
              </a:solidFill>
            </a:endParaRPr>
          </a:p>
          <a:p>
            <a:r>
              <a:rPr lang="en-US" dirty="0" err="1" smtClean="0">
                <a:solidFill>
                  <a:schemeClr val="tx2"/>
                </a:solidFill>
              </a:rPr>
              <a:t>RtI</a:t>
            </a:r>
            <a:r>
              <a:rPr lang="en-US" dirty="0" smtClean="0">
                <a:solidFill>
                  <a:schemeClr val="tx2"/>
                </a:solidFill>
              </a:rPr>
              <a:t> Image</a:t>
            </a:r>
          </a:p>
          <a:p>
            <a:pPr lvl="1"/>
            <a:r>
              <a:rPr lang="en-US" dirty="0" smtClean="0">
                <a:hlinkClick r:id="rId9"/>
              </a:rPr>
              <a:t>http://teacher.scholastic.com/products/sri_reading_assessment/RTI_Alignment.htm</a:t>
            </a:r>
            <a:r>
              <a:rPr lang="en-US" dirty="0" smtClean="0"/>
              <a:t> </a:t>
            </a:r>
            <a:endParaRPr lang="en-US" dirty="0" smtClean="0">
              <a:solidFill>
                <a:schemeClr val="tx2"/>
              </a:solidFill>
            </a:endParaRPr>
          </a:p>
          <a:p>
            <a:pPr lvl="1"/>
            <a:endParaRPr lang="en-US" dirty="0">
              <a:solidFill>
                <a:schemeClr val="tx2"/>
              </a:solidFill>
            </a:endParaRPr>
          </a:p>
          <a:p>
            <a:pPr lvl="1"/>
            <a:endParaRPr lang="en-US" dirty="0">
              <a:solidFill>
                <a:srgbClr val="323232"/>
              </a:solidFill>
            </a:endParaRPr>
          </a:p>
          <a:p>
            <a:pPr lvl="1"/>
            <a:endParaRPr lang="en-US" dirty="0">
              <a:solidFill>
                <a:srgbClr val="323232"/>
              </a:solidFill>
            </a:endParaRPr>
          </a:p>
          <a:p>
            <a:pPr lvl="1"/>
            <a:endParaRPr lang="en-US" dirty="0">
              <a:solidFill>
                <a:schemeClr val="tx2"/>
              </a:solidFill>
            </a:endParaRPr>
          </a:p>
          <a:p>
            <a:pPr lvl="1"/>
            <a:endParaRPr lang="en-US" dirty="0">
              <a:solidFill>
                <a:schemeClr val="tx2"/>
              </a:solidFill>
            </a:endParaRPr>
          </a:p>
          <a:p>
            <a:pPr lvl="1"/>
            <a:endParaRPr lang="en-US"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 Park High School</a:t>
            </a:r>
            <a:endParaRPr lang="en-US" dirty="0"/>
          </a:p>
        </p:txBody>
      </p:sp>
      <p:sp>
        <p:nvSpPr>
          <p:cNvPr id="3" name="Content Placeholder 2"/>
          <p:cNvSpPr>
            <a:spLocks noGrp="1"/>
          </p:cNvSpPr>
          <p:nvPr>
            <p:ph idx="1"/>
          </p:nvPr>
        </p:nvSpPr>
        <p:spPr>
          <a:xfrm>
            <a:off x="361507" y="1981200"/>
            <a:ext cx="8344343" cy="4479925"/>
          </a:xfrm>
        </p:spPr>
        <p:txBody>
          <a:bodyPr>
            <a:normAutofit/>
          </a:bodyPr>
          <a:lstStyle/>
          <a:p>
            <a:r>
              <a:rPr lang="en-US" sz="3200" dirty="0" smtClean="0"/>
              <a:t> Illinois Report Card Fast Facts about LPHS</a:t>
            </a:r>
          </a:p>
          <a:p>
            <a:pPr lvl="1"/>
            <a:endParaRPr lang="en-US" sz="3000" dirty="0" smtClean="0"/>
          </a:p>
          <a:p>
            <a:pPr lvl="1"/>
            <a:endParaRPr lang="en-US" sz="3000" dirty="0" smtClean="0"/>
          </a:p>
          <a:p>
            <a:pPr lvl="1"/>
            <a:endParaRPr lang="en-US" sz="3000" dirty="0" smtClean="0"/>
          </a:p>
          <a:p>
            <a:pPr lvl="1"/>
            <a:endParaRPr lang="en-US" sz="3000" dirty="0" smtClean="0"/>
          </a:p>
          <a:p>
            <a:pPr lvl="1"/>
            <a:endParaRPr lang="en-US" sz="3000" dirty="0" smtClean="0"/>
          </a:p>
          <a:p>
            <a:pPr lvl="1"/>
            <a:endParaRPr lang="en-US" sz="2400" dirty="0" smtClean="0"/>
          </a:p>
        </p:txBody>
      </p:sp>
      <p:pic>
        <p:nvPicPr>
          <p:cNvPr id="4" name="Picture 3"/>
          <p:cNvPicPr>
            <a:picLocks noChangeAspect="1"/>
          </p:cNvPicPr>
          <p:nvPr/>
        </p:nvPicPr>
        <p:blipFill>
          <a:blip r:embed="rId2"/>
          <a:stretch>
            <a:fillRect/>
          </a:stretch>
        </p:blipFill>
        <p:spPr>
          <a:xfrm>
            <a:off x="498474" y="2889250"/>
            <a:ext cx="2381109" cy="2270125"/>
          </a:xfrm>
          <a:prstGeom prst="rect">
            <a:avLst/>
          </a:prstGeom>
        </p:spPr>
      </p:pic>
      <p:pic>
        <p:nvPicPr>
          <p:cNvPr id="5" name="Picture 4"/>
          <p:cNvPicPr>
            <a:picLocks noChangeAspect="1"/>
          </p:cNvPicPr>
          <p:nvPr/>
        </p:nvPicPr>
        <p:blipFill>
          <a:blip r:embed="rId3"/>
          <a:stretch>
            <a:fillRect/>
          </a:stretch>
        </p:blipFill>
        <p:spPr>
          <a:xfrm>
            <a:off x="6303386" y="2889250"/>
            <a:ext cx="2402464" cy="2270125"/>
          </a:xfrm>
          <a:prstGeom prst="rect">
            <a:avLst/>
          </a:prstGeom>
        </p:spPr>
      </p:pic>
      <p:pic>
        <p:nvPicPr>
          <p:cNvPr id="6" name="Picture 5"/>
          <p:cNvPicPr>
            <a:picLocks noChangeAspect="1"/>
          </p:cNvPicPr>
          <p:nvPr/>
        </p:nvPicPr>
        <p:blipFill>
          <a:blip r:embed="rId4"/>
          <a:stretch>
            <a:fillRect/>
          </a:stretch>
        </p:blipFill>
        <p:spPr>
          <a:xfrm>
            <a:off x="3340100" y="2889250"/>
            <a:ext cx="2411377" cy="22701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 Park High School</a:t>
            </a:r>
            <a:endParaRPr lang="en-US" dirty="0"/>
          </a:p>
        </p:txBody>
      </p:sp>
      <p:sp>
        <p:nvSpPr>
          <p:cNvPr id="3" name="Content Placeholder 2"/>
          <p:cNvSpPr>
            <a:spLocks noGrp="1"/>
          </p:cNvSpPr>
          <p:nvPr>
            <p:ph idx="1"/>
          </p:nvPr>
        </p:nvSpPr>
        <p:spPr>
          <a:xfrm>
            <a:off x="255181" y="1809750"/>
            <a:ext cx="8666569" cy="4144963"/>
          </a:xfrm>
        </p:spPr>
        <p:txBody>
          <a:bodyPr/>
          <a:lstStyle/>
          <a:p>
            <a:r>
              <a:rPr lang="en-US" sz="3200" dirty="0" smtClean="0"/>
              <a:t> Illinois Report Card Racial/Ethnic Diversity</a:t>
            </a:r>
          </a:p>
          <a:p>
            <a:endParaRPr lang="en-US" dirty="0"/>
          </a:p>
        </p:txBody>
      </p:sp>
      <p:pic>
        <p:nvPicPr>
          <p:cNvPr id="4" name="Picture 3"/>
          <p:cNvPicPr>
            <a:picLocks noChangeAspect="1"/>
          </p:cNvPicPr>
          <p:nvPr/>
        </p:nvPicPr>
        <p:blipFill>
          <a:blip r:embed="rId2"/>
          <a:stretch>
            <a:fillRect/>
          </a:stretch>
        </p:blipFill>
        <p:spPr>
          <a:xfrm>
            <a:off x="847724" y="2573011"/>
            <a:ext cx="7529614" cy="37875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 Park High School</a:t>
            </a:r>
            <a:endParaRPr lang="en-US" dirty="0"/>
          </a:p>
        </p:txBody>
      </p:sp>
      <p:sp>
        <p:nvSpPr>
          <p:cNvPr id="3" name="Content Placeholder 2"/>
          <p:cNvSpPr>
            <a:spLocks noGrp="1"/>
          </p:cNvSpPr>
          <p:nvPr>
            <p:ph idx="1"/>
          </p:nvPr>
        </p:nvSpPr>
        <p:spPr>
          <a:xfrm>
            <a:off x="498474" y="1825625"/>
            <a:ext cx="7556313" cy="4144963"/>
          </a:xfrm>
        </p:spPr>
        <p:txBody>
          <a:bodyPr>
            <a:normAutofit/>
          </a:bodyPr>
          <a:lstStyle/>
          <a:p>
            <a:r>
              <a:rPr lang="en-US" sz="3200" dirty="0" smtClean="0"/>
              <a:t> Illinois Report Card Low Income</a:t>
            </a:r>
            <a:endParaRPr lang="en-US" sz="3200" dirty="0"/>
          </a:p>
        </p:txBody>
      </p:sp>
      <p:pic>
        <p:nvPicPr>
          <p:cNvPr id="4" name="Picture 3"/>
          <p:cNvPicPr>
            <a:picLocks noChangeAspect="1"/>
          </p:cNvPicPr>
          <p:nvPr/>
        </p:nvPicPr>
        <p:blipFill>
          <a:blip r:embed="rId2"/>
          <a:stretch>
            <a:fillRect/>
          </a:stretch>
        </p:blipFill>
        <p:spPr>
          <a:xfrm>
            <a:off x="720724" y="2621540"/>
            <a:ext cx="7629526" cy="382404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 Park High School</a:t>
            </a:r>
            <a:endParaRPr lang="en-US" dirty="0"/>
          </a:p>
        </p:txBody>
      </p:sp>
      <p:sp>
        <p:nvSpPr>
          <p:cNvPr id="3" name="Content Placeholder 2"/>
          <p:cNvSpPr>
            <a:spLocks noGrp="1"/>
          </p:cNvSpPr>
          <p:nvPr>
            <p:ph idx="1"/>
          </p:nvPr>
        </p:nvSpPr>
        <p:spPr>
          <a:xfrm>
            <a:off x="340242" y="1981200"/>
            <a:ext cx="8454508" cy="4525926"/>
          </a:xfrm>
        </p:spPr>
        <p:txBody>
          <a:bodyPr>
            <a:normAutofit/>
          </a:bodyPr>
          <a:lstStyle/>
          <a:p>
            <a:r>
              <a:rPr lang="en-US" sz="3200" dirty="0" smtClean="0"/>
              <a:t> Illinois Report Card Adequate Yearly Progress (AYP) Report 2013 </a:t>
            </a:r>
          </a:p>
          <a:p>
            <a:pPr lvl="1"/>
            <a:r>
              <a:rPr lang="en-US" sz="2400" dirty="0" smtClean="0"/>
              <a:t>Is this school making AYP? </a:t>
            </a:r>
          </a:p>
          <a:p>
            <a:pPr lvl="1"/>
            <a:r>
              <a:rPr lang="en-US" sz="2400" dirty="0" smtClean="0"/>
              <a:t>Is this school making AYP in reading and math? </a:t>
            </a:r>
          </a:p>
          <a:p>
            <a:pPr lvl="1"/>
            <a:r>
              <a:rPr lang="en-US" sz="2400" dirty="0" smtClean="0"/>
              <a:t>Has this school been identified for School Improvement according to the AYP specifications of the federal No Child Left Behind Act? </a:t>
            </a:r>
          </a:p>
          <a:p>
            <a:pPr lvl="1"/>
            <a:r>
              <a:rPr lang="en-US" sz="2400" dirty="0" smtClean="0"/>
              <a:t>2013-2014 State Improvement Status: Academic Watch Status Year 8</a:t>
            </a:r>
            <a:endParaRPr lang="en-US" sz="2400" dirty="0"/>
          </a:p>
        </p:txBody>
      </p:sp>
      <p:sp>
        <p:nvSpPr>
          <p:cNvPr id="4" name="TextBox 3"/>
          <p:cNvSpPr txBox="1"/>
          <p:nvPr/>
        </p:nvSpPr>
        <p:spPr>
          <a:xfrm>
            <a:off x="3132667" y="2269067"/>
            <a:ext cx="184666" cy="369332"/>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 Park High School</a:t>
            </a:r>
            <a:endParaRPr lang="en-US" dirty="0"/>
          </a:p>
        </p:txBody>
      </p:sp>
      <p:sp>
        <p:nvSpPr>
          <p:cNvPr id="3" name="Content Placeholder 2"/>
          <p:cNvSpPr>
            <a:spLocks noGrp="1"/>
          </p:cNvSpPr>
          <p:nvPr>
            <p:ph idx="1"/>
          </p:nvPr>
        </p:nvSpPr>
        <p:spPr>
          <a:xfrm>
            <a:off x="498474" y="1981200"/>
            <a:ext cx="7868585" cy="4144963"/>
          </a:xfrm>
        </p:spPr>
        <p:txBody>
          <a:bodyPr/>
          <a:lstStyle/>
          <a:p>
            <a:r>
              <a:rPr lang="en-US" sz="3200" dirty="0" smtClean="0"/>
              <a:t> Academic Programs &amp; History</a:t>
            </a:r>
          </a:p>
          <a:p>
            <a:pPr lvl="1"/>
            <a:r>
              <a:rPr lang="en-US" sz="2400" dirty="0" smtClean="0"/>
              <a:t>Ranked #2 in Performance Arts in Illinois</a:t>
            </a:r>
          </a:p>
          <a:p>
            <a:pPr lvl="1"/>
            <a:r>
              <a:rPr lang="en-US" sz="2400" dirty="0" smtClean="0"/>
              <a:t>Rated #11 high school in Illinois in 2013</a:t>
            </a:r>
          </a:p>
          <a:p>
            <a:pPr lvl="1"/>
            <a:r>
              <a:rPr lang="en-US" sz="2400" dirty="0" smtClean="0"/>
              <a:t>Average ACT composite score of 22.3 in 2011 and increasing</a:t>
            </a:r>
          </a:p>
          <a:p>
            <a:pPr lvl="1"/>
            <a:r>
              <a:rPr lang="en-US" sz="2400" dirty="0" smtClean="0"/>
              <a:t>International Baccalaureate (IB) program among top 10% worldwide since 1984</a:t>
            </a:r>
          </a:p>
          <a:p>
            <a:pPr lvl="1"/>
            <a:r>
              <a:rPr lang="en-US" sz="2400" dirty="0" smtClean="0"/>
              <a:t>Offers over 20 Advanced Placement (AP) courses</a:t>
            </a:r>
          </a:p>
          <a:p>
            <a:endParaRPr lang="en-US" sz="3200" dirty="0" smtClean="0"/>
          </a:p>
          <a:p>
            <a:pPr lvl="1"/>
            <a:endParaRPr lang="en-US" sz="3000" dirty="0" smtClean="0"/>
          </a:p>
          <a:p>
            <a:pPr lvl="1">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 Park High School</a:t>
            </a:r>
            <a:endParaRPr lang="en-US" dirty="0"/>
          </a:p>
        </p:txBody>
      </p:sp>
      <p:sp>
        <p:nvSpPr>
          <p:cNvPr id="3" name="Content Placeholder 2"/>
          <p:cNvSpPr>
            <a:spLocks noGrp="1"/>
          </p:cNvSpPr>
          <p:nvPr>
            <p:ph idx="1"/>
          </p:nvPr>
        </p:nvSpPr>
        <p:spPr>
          <a:xfrm>
            <a:off x="498474" y="1981200"/>
            <a:ext cx="8124531" cy="4144963"/>
          </a:xfrm>
        </p:spPr>
        <p:txBody>
          <a:bodyPr>
            <a:normAutofit/>
          </a:bodyPr>
          <a:lstStyle/>
          <a:p>
            <a:r>
              <a:rPr lang="en-US" sz="3200" dirty="0" smtClean="0"/>
              <a:t> School Improvement Goals</a:t>
            </a:r>
          </a:p>
          <a:p>
            <a:pPr lvl="1"/>
            <a:r>
              <a:rPr lang="en-US" sz="2400" dirty="0" smtClean="0"/>
              <a:t>Educational Planning and Assessment System (EPAS) Goals</a:t>
            </a:r>
          </a:p>
          <a:p>
            <a:pPr lvl="1"/>
            <a:endParaRPr lang="en-US" sz="2400" dirty="0" smtClean="0"/>
          </a:p>
          <a:p>
            <a:pPr lvl="1"/>
            <a:endParaRPr lang="en-US" sz="2400" dirty="0" smtClean="0"/>
          </a:p>
        </p:txBody>
      </p:sp>
      <p:pic>
        <p:nvPicPr>
          <p:cNvPr id="4" name="Picture 3"/>
          <p:cNvPicPr>
            <a:picLocks noChangeAspect="1"/>
          </p:cNvPicPr>
          <p:nvPr/>
        </p:nvPicPr>
        <p:blipFill>
          <a:blip r:embed="rId3"/>
          <a:stretch>
            <a:fillRect/>
          </a:stretch>
        </p:blipFill>
        <p:spPr>
          <a:xfrm>
            <a:off x="498474" y="3377062"/>
            <a:ext cx="8013700" cy="3149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4697</TotalTime>
  <Words>2237</Words>
  <Application>Microsoft Macintosh PowerPoint</Application>
  <PresentationFormat>On-screen Show (4:3)</PresentationFormat>
  <Paragraphs>264</Paragraphs>
  <Slides>36</Slides>
  <Notes>22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Advantage</vt:lpstr>
      <vt:lpstr>Lincoln Park High School</vt:lpstr>
      <vt:lpstr>School Profile</vt:lpstr>
      <vt:lpstr>Lincoln Park High School</vt:lpstr>
      <vt:lpstr>Lincoln Park High School</vt:lpstr>
      <vt:lpstr>Lincoln Park High School</vt:lpstr>
      <vt:lpstr>Lincoln Park High School</vt:lpstr>
      <vt:lpstr>Lincoln Park High School</vt:lpstr>
      <vt:lpstr>Lincoln Park High School</vt:lpstr>
      <vt:lpstr>Lincoln Park High School</vt:lpstr>
      <vt:lpstr>Lincoln Park High School</vt:lpstr>
      <vt:lpstr>Lincoln Park High School</vt:lpstr>
      <vt:lpstr>Community Mapping</vt:lpstr>
      <vt:lpstr>Community Mapping</vt:lpstr>
      <vt:lpstr>Guiding Questions</vt:lpstr>
      <vt:lpstr>Site Visit</vt:lpstr>
      <vt:lpstr>Site Visit</vt:lpstr>
      <vt:lpstr>Site Visit</vt:lpstr>
      <vt:lpstr>Site Visit</vt:lpstr>
      <vt:lpstr>Needs Assessment</vt:lpstr>
      <vt:lpstr>Development of Needs Assessment</vt:lpstr>
      <vt:lpstr>Final Format</vt:lpstr>
      <vt:lpstr>Results</vt:lpstr>
      <vt:lpstr>Sample Data</vt:lpstr>
      <vt:lpstr>Sample Data</vt:lpstr>
      <vt:lpstr>Domain: Academic/Career</vt:lpstr>
      <vt:lpstr>Domain: Personal/Social</vt:lpstr>
      <vt:lpstr>Student-School Counselor Relationship</vt:lpstr>
      <vt:lpstr>Student Satisfaction</vt:lpstr>
      <vt:lpstr>Next Steps…</vt:lpstr>
      <vt:lpstr>Next Steps…</vt:lpstr>
      <vt:lpstr>Next Steps…</vt:lpstr>
      <vt:lpstr>Next Steps…</vt:lpstr>
      <vt:lpstr>Next Steps…</vt:lpstr>
      <vt:lpstr>PowerPoint Presentation</vt:lpstr>
      <vt:lpstr>School counselors can change the world!</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Park High School</dc:title>
  <dc:creator>Gretchen Selzer</dc:creator>
  <cp:lastModifiedBy>Meghan Huffman</cp:lastModifiedBy>
  <cp:revision>118</cp:revision>
  <dcterms:created xsi:type="dcterms:W3CDTF">2014-11-10T20:04:56Z</dcterms:created>
  <dcterms:modified xsi:type="dcterms:W3CDTF">2014-11-11T00:44:19Z</dcterms:modified>
</cp:coreProperties>
</file>